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60" r:id="rId5"/>
    <p:sldId id="261" r:id="rId6"/>
    <p:sldId id="262" r:id="rId7"/>
    <p:sldId id="29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00" r:id="rId16"/>
    <p:sldId id="271" r:id="rId17"/>
    <p:sldId id="272" r:id="rId18"/>
    <p:sldId id="274" r:id="rId19"/>
    <p:sldId id="275" r:id="rId20"/>
    <p:sldId id="263" r:id="rId21"/>
    <p:sldId id="276" r:id="rId22"/>
    <p:sldId id="277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302" r:id="rId37"/>
    <p:sldId id="301" r:id="rId38"/>
    <p:sldId id="293" r:id="rId39"/>
    <p:sldId id="295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4" autoAdjust="0"/>
    <p:restoredTop sz="90490" autoAdjust="0"/>
  </p:normalViewPr>
  <p:slideViewPr>
    <p:cSldViewPr snapToGrid="0">
      <p:cViewPr>
        <p:scale>
          <a:sx n="100" d="100"/>
          <a:sy n="100" d="100"/>
        </p:scale>
        <p:origin x="820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C5312-AC23-4532-98A3-D1F14AD8D612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66E8F-81DD-4168-A2D1-7041F0A2F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Örnek</a:t>
            </a:r>
            <a:r>
              <a:rPr lang="en-US" dirty="0"/>
              <a:t>: Bu </a:t>
            </a:r>
            <a:r>
              <a:rPr lang="en-US" dirty="0" err="1"/>
              <a:t>örneğimiz</a:t>
            </a:r>
            <a:r>
              <a:rPr lang="en-US" dirty="0"/>
              <a:t> transaction </a:t>
            </a:r>
            <a:r>
              <a:rPr lang="en-US" dirty="0" err="1"/>
              <a:t>işlemlerinin</a:t>
            </a:r>
            <a:r>
              <a:rPr lang="en-US" dirty="0"/>
              <a:t> </a:t>
            </a:r>
            <a:r>
              <a:rPr lang="en-US" dirty="0" err="1"/>
              <a:t>hepsini</a:t>
            </a:r>
            <a:r>
              <a:rPr lang="en-US" dirty="0"/>
              <a:t> </a:t>
            </a:r>
            <a:r>
              <a:rPr lang="en-US" dirty="0" err="1"/>
              <a:t>içeren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tasarlanmıştır</a:t>
            </a:r>
            <a:r>
              <a:rPr lang="en-US" dirty="0"/>
              <a:t>. </a:t>
            </a:r>
            <a:r>
              <a:rPr lang="en-US" dirty="0" err="1"/>
              <a:t>Anlatımlı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örnektir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66E8F-81DD-4168-A2D1-7041F0A2F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transaction </a:t>
            </a:r>
            <a:r>
              <a:rPr lang="en-US" dirty="0" err="1"/>
              <a:t>kullanimi</a:t>
            </a:r>
            <a:endParaRPr lang="en-US" dirty="0"/>
          </a:p>
          <a:p>
            <a:endParaRPr lang="en-US" dirty="0"/>
          </a:p>
          <a:p>
            <a:r>
              <a:rPr lang="en-US" dirty="0"/>
              <a:t>declare</a:t>
            </a:r>
          </a:p>
          <a:p>
            <a:r>
              <a:rPr lang="en-US" dirty="0" err="1"/>
              <a:t>takim</a:t>
            </a:r>
            <a:r>
              <a:rPr lang="en-US" dirty="0"/>
              <a:t> number:=200;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</a:t>
            </a:r>
            <a:r>
              <a:rPr lang="en-US" dirty="0" err="1"/>
              <a:t>savepoint</a:t>
            </a:r>
            <a:r>
              <a:rPr lang="en-US" dirty="0"/>
              <a:t> Evre1;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update </a:t>
            </a:r>
            <a:r>
              <a:rPr lang="en-US" dirty="0" err="1"/>
              <a:t>takimlar</a:t>
            </a:r>
            <a:endParaRPr lang="en-US" dirty="0"/>
          </a:p>
          <a:p>
            <a:r>
              <a:rPr lang="en-US" dirty="0"/>
              <a:t>    set </a:t>
            </a:r>
            <a:r>
              <a:rPr lang="en-US" dirty="0" err="1"/>
              <a:t>puan</a:t>
            </a:r>
            <a:r>
              <a:rPr lang="en-US" dirty="0"/>
              <a:t>=puan+3</a:t>
            </a:r>
          </a:p>
          <a:p>
            <a:r>
              <a:rPr lang="en-US" dirty="0"/>
              <a:t>    where </a:t>
            </a:r>
            <a:r>
              <a:rPr lang="en-US" dirty="0" err="1"/>
              <a:t>gname</a:t>
            </a:r>
            <a:r>
              <a:rPr lang="en-US" dirty="0"/>
              <a:t>='B';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insert into </a:t>
            </a:r>
            <a:r>
              <a:rPr lang="en-US" dirty="0" err="1"/>
              <a:t>takimlar</a:t>
            </a:r>
            <a:endParaRPr lang="en-US" dirty="0"/>
          </a:p>
          <a:p>
            <a:r>
              <a:rPr lang="en-US" dirty="0"/>
              <a:t>    values (</a:t>
            </a:r>
            <a:r>
              <a:rPr lang="en-US" dirty="0" err="1"/>
              <a:t>takim</a:t>
            </a:r>
            <a:r>
              <a:rPr lang="en-US" dirty="0"/>
              <a:t>, 'Besiktas', </a:t>
            </a:r>
            <a:r>
              <a:rPr lang="en-US" dirty="0" err="1"/>
              <a:t>to_date</a:t>
            </a:r>
            <a:r>
              <a:rPr lang="en-US" dirty="0"/>
              <a:t>('03/10/1908', 'MM/DD/YYYY'), 'B', '1000000', 0);</a:t>
            </a:r>
          </a:p>
          <a:p>
            <a:r>
              <a:rPr lang="en-US" dirty="0"/>
              <a:t>    commit;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exception</a:t>
            </a:r>
          </a:p>
          <a:p>
            <a:r>
              <a:rPr lang="en-US" dirty="0"/>
              <a:t>    when </a:t>
            </a:r>
            <a:r>
              <a:rPr lang="en-US" dirty="0" err="1"/>
              <a:t>dup_val_on_index</a:t>
            </a:r>
            <a:r>
              <a:rPr lang="en-US" dirty="0"/>
              <a:t> then</a:t>
            </a:r>
          </a:p>
          <a:p>
            <a:r>
              <a:rPr lang="en-US" dirty="0"/>
              <a:t>    rollback to Evre1;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takimlar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66E8F-81DD-4168-A2D1-7041F0A2FD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0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Procedure </a:t>
            </a:r>
            <a:r>
              <a:rPr lang="en-US" dirty="0" err="1"/>
              <a:t>kullanimi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or replace procedure </a:t>
            </a:r>
            <a:r>
              <a:rPr lang="en-US" dirty="0" err="1"/>
              <a:t>puan_goster</a:t>
            </a:r>
            <a:endParaRPr lang="en-US" dirty="0"/>
          </a:p>
          <a:p>
            <a:r>
              <a:rPr lang="en-US" dirty="0"/>
              <a:t>(</a:t>
            </a:r>
          </a:p>
          <a:p>
            <a:r>
              <a:rPr lang="en-US" dirty="0" err="1"/>
              <a:t>takim</a:t>
            </a:r>
            <a:r>
              <a:rPr lang="en-US" dirty="0"/>
              <a:t> in varchar2,</a:t>
            </a:r>
          </a:p>
          <a:p>
            <a:r>
              <a:rPr lang="en-US" dirty="0" err="1"/>
              <a:t>grup</a:t>
            </a:r>
            <a:r>
              <a:rPr lang="en-US" dirty="0"/>
              <a:t> in varchar2,</a:t>
            </a:r>
          </a:p>
          <a:p>
            <a:r>
              <a:rPr lang="en-US" dirty="0"/>
              <a:t>dmg out number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</a:t>
            </a:r>
            <a:r>
              <a:rPr lang="en-US" dirty="0" err="1"/>
              <a:t>puan</a:t>
            </a:r>
            <a:r>
              <a:rPr lang="en-US" dirty="0"/>
              <a:t> into dmg</a:t>
            </a:r>
          </a:p>
          <a:p>
            <a:r>
              <a:rPr lang="en-US" dirty="0"/>
              <a:t>    from </a:t>
            </a:r>
            <a:r>
              <a:rPr lang="en-US" dirty="0" err="1"/>
              <a:t>takimlar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gname</a:t>
            </a:r>
            <a:r>
              <a:rPr lang="en-US" dirty="0"/>
              <a:t>=</a:t>
            </a:r>
            <a:r>
              <a:rPr lang="en-US" dirty="0" err="1"/>
              <a:t>grup</a:t>
            </a:r>
            <a:r>
              <a:rPr lang="en-US" dirty="0"/>
              <a:t> and </a:t>
            </a:r>
            <a:r>
              <a:rPr lang="en-US" dirty="0" err="1"/>
              <a:t>isim</a:t>
            </a:r>
            <a:r>
              <a:rPr lang="en-US" dirty="0"/>
              <a:t>=</a:t>
            </a:r>
            <a:r>
              <a:rPr lang="en-US" dirty="0" err="1"/>
              <a:t>takim</a:t>
            </a:r>
            <a:r>
              <a:rPr lang="en-US" dirty="0"/>
              <a:t>; </a:t>
            </a:r>
          </a:p>
          <a:p>
            <a:r>
              <a:rPr lang="en-US" dirty="0"/>
              <a:t>    </a:t>
            </a:r>
            <a:r>
              <a:rPr lang="en-US" dirty="0" err="1"/>
              <a:t>dbms_output.put_line</a:t>
            </a:r>
            <a:r>
              <a:rPr lang="en-US" dirty="0"/>
              <a:t>('dmg </a:t>
            </a:r>
            <a:r>
              <a:rPr lang="en-US" dirty="0" err="1"/>
              <a:t>degeri</a:t>
            </a:r>
            <a:r>
              <a:rPr lang="en-US" dirty="0"/>
              <a:t> : ' || dmg);</a:t>
            </a:r>
          </a:p>
          <a:p>
            <a:r>
              <a:rPr lang="en-US" dirty="0"/>
              <a:t>    exception</a:t>
            </a:r>
          </a:p>
          <a:p>
            <a:r>
              <a:rPr lang="en-US" dirty="0"/>
              <a:t>    when </a:t>
            </a:r>
            <a:r>
              <a:rPr lang="en-US" dirty="0" err="1"/>
              <a:t>value_error</a:t>
            </a:r>
            <a:r>
              <a:rPr lang="en-US" dirty="0"/>
              <a:t> then</a:t>
            </a:r>
          </a:p>
          <a:p>
            <a:r>
              <a:rPr lang="en-US" dirty="0"/>
              <a:t>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Degerlerde</a:t>
            </a:r>
            <a:r>
              <a:rPr lang="en-US" dirty="0"/>
              <a:t> </a:t>
            </a:r>
            <a:r>
              <a:rPr lang="en-US" dirty="0" err="1"/>
              <a:t>sorun</a:t>
            </a:r>
            <a:r>
              <a:rPr lang="en-US" dirty="0"/>
              <a:t> var..');</a:t>
            </a:r>
          </a:p>
          <a:p>
            <a:r>
              <a:rPr lang="en-US" dirty="0"/>
              <a:t>end </a:t>
            </a:r>
            <a:r>
              <a:rPr lang="en-US" dirty="0" err="1"/>
              <a:t>puan_goster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begin</a:t>
            </a:r>
          </a:p>
          <a:p>
            <a:r>
              <a:rPr lang="en-US" dirty="0"/>
              <a:t>variable output number;</a:t>
            </a:r>
          </a:p>
          <a:p>
            <a:r>
              <a:rPr lang="en-US" dirty="0"/>
              <a:t>execute </a:t>
            </a:r>
            <a:r>
              <a:rPr lang="en-US" dirty="0" err="1"/>
              <a:t>puan_goster</a:t>
            </a:r>
            <a:r>
              <a:rPr lang="en-US" dirty="0"/>
              <a:t>('</a:t>
            </a:r>
            <a:r>
              <a:rPr lang="en-US" dirty="0" err="1"/>
              <a:t>Besiktas','A',:output</a:t>
            </a:r>
            <a:r>
              <a:rPr lang="en-US" dirty="0"/>
              <a:t>);</a:t>
            </a:r>
          </a:p>
          <a:p>
            <a:r>
              <a:rPr lang="en-US" dirty="0"/>
              <a:t>end;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select * from </a:t>
            </a:r>
            <a:r>
              <a:rPr lang="en-US" dirty="0" err="1"/>
              <a:t>takimlar</a:t>
            </a:r>
            <a:r>
              <a:rPr lang="en-US" dirty="0"/>
              <a:t>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66E8F-81DD-4168-A2D1-7041F0A2FD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or replace procedure </a:t>
            </a:r>
            <a:r>
              <a:rPr lang="en-US" dirty="0" err="1"/>
              <a:t>sayi_ekleme</a:t>
            </a:r>
            <a:endParaRPr lang="en-US" dirty="0"/>
          </a:p>
          <a:p>
            <a:r>
              <a:rPr lang="en-US" dirty="0"/>
              <a:t>(</a:t>
            </a:r>
          </a:p>
          <a:p>
            <a:r>
              <a:rPr lang="en-US" dirty="0" err="1"/>
              <a:t>sayi</a:t>
            </a:r>
            <a:r>
              <a:rPr lang="en-US" dirty="0"/>
              <a:t> in varchar2, yeni out varchar2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yeni := </a:t>
            </a:r>
            <a:r>
              <a:rPr lang="en-US" dirty="0" err="1"/>
              <a:t>sayi</a:t>
            </a:r>
            <a:r>
              <a:rPr lang="en-US" dirty="0"/>
              <a:t> || </a:t>
            </a:r>
            <a:r>
              <a:rPr lang="en-US" dirty="0" err="1"/>
              <a:t>sayi</a:t>
            </a:r>
            <a:r>
              <a:rPr lang="en-US" dirty="0"/>
              <a:t>;</a:t>
            </a:r>
          </a:p>
          <a:p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Ekran</a:t>
            </a:r>
            <a:r>
              <a:rPr lang="en-US" dirty="0"/>
              <a:t> </a:t>
            </a:r>
            <a:r>
              <a:rPr lang="en-US" dirty="0" err="1"/>
              <a:t>ciktisi</a:t>
            </a:r>
            <a:r>
              <a:rPr lang="en-US" dirty="0"/>
              <a:t> : ' || yeni);</a:t>
            </a:r>
          </a:p>
          <a:p>
            <a:r>
              <a:rPr lang="en-US" dirty="0"/>
              <a:t>exception</a:t>
            </a:r>
          </a:p>
          <a:p>
            <a:r>
              <a:rPr lang="en-US" dirty="0"/>
              <a:t>when </a:t>
            </a:r>
            <a:r>
              <a:rPr lang="en-US" dirty="0" err="1"/>
              <a:t>value_error</a:t>
            </a:r>
            <a:r>
              <a:rPr lang="en-US" dirty="0"/>
              <a:t> then</a:t>
            </a:r>
          </a:p>
          <a:p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Degerlerde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sorun</a:t>
            </a:r>
            <a:r>
              <a:rPr lang="en-US" dirty="0"/>
              <a:t> var..');</a:t>
            </a:r>
          </a:p>
          <a:p>
            <a:r>
              <a:rPr lang="en-US" dirty="0"/>
              <a:t>end; </a:t>
            </a:r>
          </a:p>
          <a:p>
            <a:endParaRPr lang="en-US" dirty="0"/>
          </a:p>
          <a:p>
            <a:r>
              <a:rPr lang="en-US" dirty="0"/>
              <a:t>variable output number;</a:t>
            </a:r>
          </a:p>
          <a:p>
            <a:r>
              <a:rPr lang="en-US" dirty="0"/>
              <a:t>execute </a:t>
            </a:r>
            <a:r>
              <a:rPr lang="en-US" dirty="0" err="1"/>
              <a:t>sayi_ekleme</a:t>
            </a:r>
            <a:r>
              <a:rPr lang="en-US" dirty="0"/>
              <a:t>('10',:output);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66E8F-81DD-4168-A2D1-7041F0A2FD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00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66E8F-81DD-4168-A2D1-7041F0A2FD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0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Tetikleyiciler</a:t>
            </a:r>
            <a:r>
              <a:rPr lang="en-US" dirty="0"/>
              <a:t> </a:t>
            </a:r>
            <a:r>
              <a:rPr lang="en-US" dirty="0" err="1"/>
              <a:t>konusunda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tr-TR" dirty="0"/>
              <a:t>sunumda</a:t>
            </a:r>
            <a:r>
              <a:rPr lang="en-US" dirty="0"/>
              <a:t> Before </a:t>
            </a:r>
            <a:r>
              <a:rPr lang="en-US" dirty="0" err="1"/>
              <a:t>ve</a:t>
            </a:r>
            <a:r>
              <a:rPr lang="en-US" dirty="0"/>
              <a:t> After </a:t>
            </a:r>
            <a:r>
              <a:rPr lang="en-US" dirty="0" err="1"/>
              <a:t>tetikleyicileri</a:t>
            </a:r>
            <a:r>
              <a:rPr lang="en-US" dirty="0"/>
              <a:t> </a:t>
            </a:r>
            <a:r>
              <a:rPr lang="en-US" dirty="0" err="1"/>
              <a:t>üzerine</a:t>
            </a:r>
            <a:r>
              <a:rPr lang="en-US" dirty="0"/>
              <a:t> </a:t>
            </a:r>
            <a:r>
              <a:rPr lang="en-US" dirty="0" err="1"/>
              <a:t>örnekler</a:t>
            </a:r>
            <a:r>
              <a:rPr lang="en-US" dirty="0"/>
              <a:t> </a:t>
            </a:r>
            <a:r>
              <a:rPr lang="en-US" dirty="0" err="1"/>
              <a:t>verilmiştir</a:t>
            </a:r>
            <a:r>
              <a:rPr lang="en-US" dirty="0"/>
              <a:t>.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http://otn.oracle.com/tech/pl_sql </a:t>
            </a:r>
            <a:r>
              <a:rPr lang="en-US" dirty="0" err="1"/>
              <a:t>sitesine</a:t>
            </a:r>
            <a:r>
              <a:rPr lang="en-US" dirty="0"/>
              <a:t> </a:t>
            </a:r>
            <a:r>
              <a:rPr lang="en-US" dirty="0" err="1"/>
              <a:t>bakabilirsiniz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66E8F-81DD-4168-A2D1-7041F0A2FD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06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66E8F-81DD-4168-A2D1-7041F0A2FD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06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https://docs.oracle.com/en/database/oracle/oracle-database/19/tutorial-create-sql-developer-account/index.html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66E8F-81DD-4168-A2D1-7041F0A2FD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C11F-ED59-FB4D-9393-A5AED7CFE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598DC-F2A5-F851-451C-01A846285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1786-D8D0-2A3A-44E9-0AFE5FB9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9912A-EF90-31AE-E393-45F88003E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C363-0E0F-9460-288A-AEC7E399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3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0D9-09DA-7755-19F7-62369B44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7C681-BD01-CA98-BE4C-CD7618AB1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A906-B12B-B4AF-85DA-B4276D57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9901-4344-44DD-ADB9-FC62BF37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3ECCA-8B72-154E-6C55-437AFBA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4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A7D50-91F6-A600-A143-A865A17D5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F56B7-65E4-3245-2CA6-5FA3E661A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CD790-B6AF-671B-4116-85986AC5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8A4A2-ED94-F588-6E98-11B01A46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B585-2B07-8C0D-074F-270D654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2EF-9D67-384D-6616-A5054372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5DC5-E18C-77F2-4503-C1DA92C8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098BB-9006-3654-AEB7-29892CDF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0FFC6-B28C-B7F1-9786-8AD95A8A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0E72-0CBB-1443-B681-258867E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5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5F9A-4783-6037-4B63-EE0E273B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375E9-2111-A633-107E-025C2D598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C0990-81F8-88F2-874B-27801DA2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731EA-D2D5-B6A0-66F7-505C1DD2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B0E-8AC5-3CB4-5F15-A42AACC2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E572-DDFD-45BF-3921-83078DAB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60C4-DB6A-5D01-19BD-A8303336B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FB7DA-F03D-1D6F-3F7C-A270FCD3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A1A08-E224-F7C4-5AFF-D346C736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F98D6-9E41-C017-64A4-0ABB5E63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44A5-D281-D2AC-1155-231D51F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4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EA1E-2F72-3FB3-F583-090721E6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F95BA-21BB-282F-1B5F-8D1877043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4D88A-E0EE-9A5C-8AD2-0DDDF2AC2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17624-86E0-948B-133C-039278857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7FA83-3227-1FB8-B86C-2DC9AA3FB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76443-2923-2F45-46D5-39163EFE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7CA58-92A4-CB74-C44C-1FA6C4FB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AC179-C049-6F7A-21CB-E352482D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7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F95B-C1DF-725F-3936-44E0B255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E784B-A66A-8E25-B10A-A9E1E326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28B82-1750-DDF1-67AB-78E56195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68F23-4791-E02B-4925-8325A5B2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6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A4545-5A01-3E5A-4944-79F595E8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EA87E-024B-AA46-9082-E28823D2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BCFDB-CB0E-79F2-F7CD-A2741B18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4BFB-6939-6581-1603-9D9E6F18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CC455-1FB0-4CF8-AEA1-45B78D37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68884-F06F-11B7-0A66-FAEC53CAC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A9652-6985-0B4D-45CC-D909F2F54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66AD1-9207-2BC6-D1C8-472FF6D9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C18E6-5675-0194-7B93-AC7476A2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FC53-2467-6D70-1F0C-C7BFC19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6199D-38F4-5A76-9236-B8BB0B42C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1289-B98F-DFB1-330B-F675AD7F7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06E98-DA86-D750-9288-8241C19D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74DEF-1704-1A74-4AEF-14951AFB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6D4F9-E8BB-2AB8-B127-C1A071A0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3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C0CE9-664B-B1EA-A977-081F250F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AF78-DC40-8FA6-11C5-75DC31808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A425-9013-70DF-85B8-FF5CA8F85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65BA3-D42C-4D83-83AF-D4390FDCAD1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29DF6-29D4-F171-A557-F24CCA7A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CD566-33B7-4841-5FDD-F2DC97F6B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79C6-53CC-499B-25C5-19424E24D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002060"/>
                </a:solidFill>
              </a:rPr>
              <a:t>Oracle DB </a:t>
            </a:r>
            <a:r>
              <a:rPr lang="en-US" b="1" dirty="0">
                <a:solidFill>
                  <a:srgbClr val="002060"/>
                </a:solidFill>
              </a:rPr>
              <a:t>&amp; SQL Developer</a:t>
            </a:r>
            <a:br>
              <a:rPr lang="en-US" b="1" dirty="0">
                <a:solidFill>
                  <a:srgbClr val="002060"/>
                </a:solidFill>
              </a:rPr>
            </a:br>
            <a:br>
              <a:rPr lang="en-US" b="1" dirty="0">
                <a:solidFill>
                  <a:srgbClr val="002060"/>
                </a:solidFill>
              </a:rPr>
            </a:br>
            <a:r>
              <a:rPr lang="en-US" sz="3200" b="1" dirty="0">
                <a:solidFill>
                  <a:srgbClr val="002060"/>
                </a:solidFill>
              </a:rPr>
              <a:t>B</a:t>
            </a:r>
            <a:r>
              <a:rPr lang="tr-TR" sz="3200" b="1" dirty="0">
                <a:solidFill>
                  <a:srgbClr val="002060"/>
                </a:solidFill>
              </a:rPr>
              <a:t>ölüm - V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4F0E5-560C-5BEA-67DE-1A23AFFD6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tr-TR" b="1" dirty="0">
              <a:solidFill>
                <a:srgbClr val="002060"/>
              </a:solidFill>
            </a:endParaRPr>
          </a:p>
          <a:p>
            <a:endParaRPr lang="tr-TR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Dr. </a:t>
            </a:r>
            <a:r>
              <a:rPr lang="tr-TR" b="1" dirty="0">
                <a:solidFill>
                  <a:srgbClr val="002060"/>
                </a:solidFill>
              </a:rPr>
              <a:t>Öğr. Üyesi Sevdanur GENÇ</a:t>
            </a:r>
          </a:p>
          <a:p>
            <a:r>
              <a:rPr lang="en-US" sz="1800" b="1" dirty="0">
                <a:solidFill>
                  <a:srgbClr val="002060"/>
                </a:solidFill>
              </a:rPr>
              <a:t>sgenc@kastamonu.edu.tr</a:t>
            </a:r>
          </a:p>
        </p:txBody>
      </p:sp>
    </p:spTree>
    <p:extLst>
      <p:ext uri="{BB962C8B-B14F-4D97-AF65-F5344CB8AC3E}">
        <p14:creationId xmlns:p14="http://schemas.microsoft.com/office/powerpoint/2010/main" val="139978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B542-1FE9-7921-6FB6-695A5B7B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Prosedürler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Yordamlar</a:t>
            </a:r>
            <a:r>
              <a:rPr lang="en-US" b="1" dirty="0">
                <a:solidFill>
                  <a:srgbClr val="002060"/>
                </a:solidFill>
              </a:rPr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A199E-2CCB-A36E-37DC-19FC45574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4323735" cy="467201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Dışarıdan</a:t>
            </a:r>
            <a:r>
              <a:rPr lang="en-US" sz="2000" dirty="0"/>
              <a:t> </a:t>
            </a:r>
            <a:r>
              <a:rPr lang="en-US" sz="2000" dirty="0" err="1"/>
              <a:t>değer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takımın</a:t>
            </a:r>
            <a:r>
              <a:rPr lang="en-US" sz="2000" dirty="0"/>
              <a:t> </a:t>
            </a:r>
            <a:r>
              <a:rPr lang="en-US" sz="2000" dirty="0" err="1"/>
              <a:t>adı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grubunu</a:t>
            </a:r>
            <a:r>
              <a:rPr lang="en-US" sz="2000" dirty="0"/>
              <a:t> </a:t>
            </a:r>
            <a:r>
              <a:rPr lang="en-US" sz="2000" dirty="0" err="1"/>
              <a:t>alan</a:t>
            </a:r>
            <a:r>
              <a:rPr lang="en-US" sz="2000" dirty="0"/>
              <a:t>, </a:t>
            </a:r>
            <a:r>
              <a:rPr lang="en-US" sz="2000" dirty="0" err="1"/>
              <a:t>geriye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takımın</a:t>
            </a:r>
            <a:r>
              <a:rPr lang="en-US" sz="2000" dirty="0"/>
              <a:t> </a:t>
            </a:r>
            <a:r>
              <a:rPr lang="en-US" sz="2000" dirty="0" err="1"/>
              <a:t>puan</a:t>
            </a:r>
            <a:r>
              <a:rPr lang="en-US" sz="2000" dirty="0"/>
              <a:t> </a:t>
            </a:r>
            <a:r>
              <a:rPr lang="en-US" sz="2000" dirty="0" err="1"/>
              <a:t>değerini</a:t>
            </a:r>
            <a:r>
              <a:rPr lang="en-US" sz="2000" dirty="0"/>
              <a:t> </a:t>
            </a:r>
            <a:r>
              <a:rPr lang="en-US" sz="2000" dirty="0" err="1"/>
              <a:t>döndüren</a:t>
            </a:r>
            <a:r>
              <a:rPr lang="en-US" sz="2000" dirty="0"/>
              <a:t> procedure </a:t>
            </a:r>
            <a:r>
              <a:rPr lang="en-US" sz="2000" dirty="0" err="1"/>
              <a:t>kodunu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BD6CB-932E-8244-ECEC-198912EE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6C9A6-89D0-6A53-0615-79EDBE79F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242" y="1504950"/>
            <a:ext cx="6876784" cy="5029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A5C12-B389-A21E-03C7-16214A1AD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44" y="2928484"/>
            <a:ext cx="4661991" cy="1480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F47AE2-3AED-DA6B-022D-EB200D25B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501" y="4823248"/>
            <a:ext cx="2444876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4C09-E428-722D-ECD5-C8718344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Prosedürler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Yordamlar</a:t>
            </a:r>
            <a:r>
              <a:rPr lang="en-US" b="1" dirty="0">
                <a:solidFill>
                  <a:srgbClr val="002060"/>
                </a:solidFill>
              </a:rPr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51A8F-F1C6-1A34-43AA-D53159CB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4569542" cy="4486276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Girilen</a:t>
            </a:r>
            <a:r>
              <a:rPr lang="en-US" sz="2000" dirty="0"/>
              <a:t> </a:t>
            </a:r>
            <a:r>
              <a:rPr lang="en-US" sz="2000" dirty="0" err="1"/>
              <a:t>karakter</a:t>
            </a:r>
            <a:r>
              <a:rPr lang="en-US" sz="2000" dirty="0"/>
              <a:t> </a:t>
            </a:r>
            <a:r>
              <a:rPr lang="en-US" sz="2000" dirty="0" err="1"/>
              <a:t>tipindeki</a:t>
            </a:r>
            <a:r>
              <a:rPr lang="en-US" sz="2000" dirty="0"/>
              <a:t> </a:t>
            </a:r>
            <a:r>
              <a:rPr lang="en-US" sz="2000" dirty="0" err="1"/>
              <a:t>iki</a:t>
            </a:r>
            <a:r>
              <a:rPr lang="en-US" sz="2000" dirty="0"/>
              <a:t> </a:t>
            </a:r>
            <a:r>
              <a:rPr lang="en-US" sz="2000" dirty="0" err="1"/>
              <a:t>ifadeyi</a:t>
            </a:r>
            <a:r>
              <a:rPr lang="en-US" sz="2000" dirty="0"/>
              <a:t> </a:t>
            </a:r>
            <a:r>
              <a:rPr lang="en-US" sz="2000" dirty="0" err="1"/>
              <a:t>yan</a:t>
            </a:r>
            <a:r>
              <a:rPr lang="en-US" sz="2000" dirty="0"/>
              <a:t> </a:t>
            </a:r>
            <a:r>
              <a:rPr lang="en-US" sz="2000" dirty="0" err="1"/>
              <a:t>yana</a:t>
            </a:r>
            <a:r>
              <a:rPr lang="en-US" sz="2000" dirty="0"/>
              <a:t> </a:t>
            </a:r>
            <a:r>
              <a:rPr lang="en-US" sz="2000" dirty="0" err="1"/>
              <a:t>yazan</a:t>
            </a:r>
            <a:r>
              <a:rPr lang="en-US" sz="2000" dirty="0"/>
              <a:t> </a:t>
            </a:r>
            <a:r>
              <a:rPr lang="en-US" sz="2000" dirty="0" err="1"/>
              <a:t>prosedürü</a:t>
            </a:r>
            <a:r>
              <a:rPr lang="en-US" sz="2000" dirty="0"/>
              <a:t> </a:t>
            </a:r>
            <a:r>
              <a:rPr lang="en-US" sz="2000" dirty="0" err="1"/>
              <a:t>kodlayınız</a:t>
            </a:r>
            <a:r>
              <a:rPr lang="en-US" sz="2000" dirty="0"/>
              <a:t>.</a:t>
            </a:r>
            <a:endParaRPr lang="tr-TR" sz="2000" dirty="0"/>
          </a:p>
          <a:p>
            <a:pPr algn="just"/>
            <a:endParaRPr lang="tr-TR" sz="2000" dirty="0"/>
          </a:p>
          <a:p>
            <a:pPr algn="just"/>
            <a:r>
              <a:rPr lang="en-US" sz="2000" b="1" dirty="0"/>
              <a:t>Not</a:t>
            </a:r>
            <a:r>
              <a:rPr lang="en-US" sz="2000" dirty="0"/>
              <a:t>: || </a:t>
            </a:r>
            <a:r>
              <a:rPr lang="en-US" sz="2000" dirty="0" err="1"/>
              <a:t>operatörü</a:t>
            </a:r>
            <a:r>
              <a:rPr lang="en-US" sz="2000" dirty="0"/>
              <a:t> </a:t>
            </a:r>
            <a:r>
              <a:rPr lang="en-US" sz="2000" dirty="0" err="1"/>
              <a:t>iki</a:t>
            </a:r>
            <a:r>
              <a:rPr lang="en-US" sz="2000" dirty="0"/>
              <a:t> </a:t>
            </a:r>
            <a:r>
              <a:rPr lang="en-US" sz="2000" dirty="0" err="1"/>
              <a:t>karakter</a:t>
            </a:r>
            <a:r>
              <a:rPr lang="en-US" sz="2000" dirty="0"/>
              <a:t> </a:t>
            </a:r>
            <a:r>
              <a:rPr lang="en-US" sz="2000" dirty="0" err="1"/>
              <a:t>ya</a:t>
            </a:r>
            <a:r>
              <a:rPr lang="en-US" sz="2000" dirty="0"/>
              <a:t> da string </a:t>
            </a:r>
            <a:r>
              <a:rPr lang="en-US" sz="2000" dirty="0" err="1"/>
              <a:t>ifadeyi</a:t>
            </a:r>
            <a:r>
              <a:rPr lang="en-US" sz="2000" dirty="0"/>
              <a:t> </a:t>
            </a:r>
            <a:r>
              <a:rPr lang="en-US" sz="2000" dirty="0" err="1"/>
              <a:t>yan</a:t>
            </a:r>
            <a:r>
              <a:rPr lang="en-US" sz="2000" dirty="0"/>
              <a:t> </a:t>
            </a:r>
            <a:r>
              <a:rPr lang="en-US" sz="2000" dirty="0" err="1"/>
              <a:t>yana</a:t>
            </a:r>
            <a:r>
              <a:rPr lang="en-US" sz="2000" dirty="0"/>
              <a:t> </a:t>
            </a:r>
            <a:r>
              <a:rPr lang="en-US" sz="2000" dirty="0" err="1"/>
              <a:t>yazmayı</a:t>
            </a:r>
            <a:r>
              <a:rPr lang="en-US" sz="2000" dirty="0"/>
              <a:t> </a:t>
            </a:r>
            <a:r>
              <a:rPr lang="en-US" sz="2000" dirty="0" err="1"/>
              <a:t>sağlar</a:t>
            </a:r>
            <a:r>
              <a:rPr lang="en-US" sz="2000" dirty="0"/>
              <a:t>. </a:t>
            </a:r>
            <a:r>
              <a:rPr lang="en-US" sz="2000" dirty="0" err="1"/>
              <a:t>Karakterleri</a:t>
            </a:r>
            <a:r>
              <a:rPr lang="en-US" sz="2000" dirty="0"/>
              <a:t> </a:t>
            </a:r>
            <a:r>
              <a:rPr lang="en-US" sz="2000" dirty="0" err="1"/>
              <a:t>birleştirir</a:t>
            </a:r>
            <a:r>
              <a:rPr lang="en-US" sz="20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A5F43-B838-F825-EB2A-14F7AFDD5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933B8-8BDD-FB9A-1B15-3B49605D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474" y="1690687"/>
            <a:ext cx="6621010" cy="4535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A70B9-8A73-8BEE-D70D-8E5C6DCF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65" y="4714389"/>
            <a:ext cx="3143412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25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1E96-C03D-2CEB-6280-0906B446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Fonksiyonlar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(Functions)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41F7-D3AB-7472-303E-0560E60CC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551"/>
            <a:ext cx="10515600" cy="1784760"/>
          </a:xfrm>
        </p:spPr>
        <p:txBody>
          <a:bodyPr>
            <a:normAutofit/>
          </a:bodyPr>
          <a:lstStyle/>
          <a:p>
            <a:pPr algn="just"/>
            <a:r>
              <a:rPr lang="en-US" sz="1800" dirty="0" err="1"/>
              <a:t>Fonksiyonlar</a:t>
            </a:r>
            <a:r>
              <a:rPr lang="en-US" sz="1800" dirty="0"/>
              <a:t> </a:t>
            </a:r>
            <a:r>
              <a:rPr lang="en-US" sz="1800" dirty="0" err="1"/>
              <a:t>yapı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b="1" dirty="0" err="1"/>
              <a:t>prosedürlere</a:t>
            </a:r>
            <a:r>
              <a:rPr lang="en-US" sz="1800" b="1" dirty="0"/>
              <a:t> </a:t>
            </a:r>
            <a:r>
              <a:rPr lang="en-US" sz="1800" b="1" dirty="0" err="1"/>
              <a:t>benzeyen</a:t>
            </a:r>
            <a:r>
              <a:rPr lang="en-US" sz="1800" b="1" dirty="0"/>
              <a:t> alt </a:t>
            </a:r>
            <a:r>
              <a:rPr lang="en-US" sz="1800" b="1" dirty="0" err="1"/>
              <a:t>yordamlardır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 err="1"/>
              <a:t>Fakat</a:t>
            </a:r>
            <a:r>
              <a:rPr lang="en-US" sz="1800" dirty="0"/>
              <a:t> </a:t>
            </a:r>
            <a:r>
              <a:rPr lang="en-US" sz="1800" b="1" dirty="0"/>
              <a:t>RETURN</a:t>
            </a:r>
            <a:r>
              <a:rPr lang="en-US" sz="1800" dirty="0"/>
              <a:t> </a:t>
            </a:r>
            <a:r>
              <a:rPr lang="en-US" sz="1800" dirty="0" err="1"/>
              <a:t>kelimesi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söz</a:t>
            </a:r>
            <a:r>
              <a:rPr lang="en-US" sz="1800" dirty="0"/>
              <a:t> </a:t>
            </a:r>
            <a:r>
              <a:rPr lang="en-US" sz="1800" dirty="0" err="1"/>
              <a:t>dizimleri</a:t>
            </a:r>
            <a:r>
              <a:rPr lang="en-US" sz="1800" dirty="0"/>
              <a:t> </a:t>
            </a:r>
            <a:r>
              <a:rPr lang="en-US" sz="1800" dirty="0" err="1"/>
              <a:t>birbirinden</a:t>
            </a:r>
            <a:r>
              <a:rPr lang="en-US" sz="1800" dirty="0"/>
              <a:t> </a:t>
            </a:r>
            <a:r>
              <a:rPr lang="en-US" sz="1800" dirty="0" err="1"/>
              <a:t>ayrılır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Bir </a:t>
            </a:r>
            <a:r>
              <a:rPr lang="en-US" sz="1800" b="1" dirty="0" err="1"/>
              <a:t>değeri</a:t>
            </a:r>
            <a:r>
              <a:rPr lang="en-US" sz="1800" b="1" dirty="0"/>
              <a:t> </a:t>
            </a:r>
            <a:r>
              <a:rPr lang="en-US" sz="1800" b="1" dirty="0" err="1"/>
              <a:t>hesaplayıp</a:t>
            </a:r>
            <a:r>
              <a:rPr lang="en-US" sz="1800" b="1" dirty="0"/>
              <a:t> </a:t>
            </a:r>
            <a:r>
              <a:rPr lang="en-US" sz="1800" b="1" dirty="0" err="1"/>
              <a:t>döndürmek</a:t>
            </a:r>
            <a:r>
              <a:rPr lang="en-US" sz="1800" b="1" dirty="0"/>
              <a:t> </a:t>
            </a:r>
            <a:r>
              <a:rPr lang="en-US" sz="1800" b="1" dirty="0" err="1"/>
              <a:t>amaçlıdırlar</a:t>
            </a:r>
            <a:r>
              <a:rPr lang="en-US" sz="1800" dirty="0"/>
              <a:t>. </a:t>
            </a:r>
          </a:p>
          <a:p>
            <a:pPr algn="just"/>
            <a:r>
              <a:rPr lang="en-US" sz="1800" b="1" dirty="0"/>
              <a:t>CREATE FUNCTION </a:t>
            </a:r>
            <a:r>
              <a:rPr lang="en-US" sz="1800" dirty="0" err="1"/>
              <a:t>komutu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oluşturulurlar</a:t>
            </a:r>
            <a:r>
              <a:rPr lang="en-US" sz="1800" dirty="0"/>
              <a:t>. </a:t>
            </a:r>
            <a:r>
              <a:rPr lang="en-US" sz="1800" dirty="0" err="1"/>
              <a:t>Fonksiyon</a:t>
            </a:r>
            <a:r>
              <a:rPr lang="en-US" sz="1800" dirty="0"/>
              <a:t> </a:t>
            </a:r>
            <a:r>
              <a:rPr lang="en-US" sz="1800" dirty="0" err="1"/>
              <a:t>içinde</a:t>
            </a:r>
            <a:r>
              <a:rPr lang="en-US" sz="1800" dirty="0"/>
              <a:t> </a:t>
            </a:r>
            <a:r>
              <a:rPr lang="en-US" sz="1800" b="1" dirty="0"/>
              <a:t>RETURN</a:t>
            </a:r>
            <a:r>
              <a:rPr lang="en-US" sz="1800" dirty="0"/>
              <a:t> </a:t>
            </a:r>
            <a:r>
              <a:rPr lang="en-US" sz="1800" dirty="0" err="1"/>
              <a:t>ifadesine</a:t>
            </a:r>
            <a:r>
              <a:rPr lang="en-US" sz="1800" dirty="0"/>
              <a:t> </a:t>
            </a:r>
            <a:r>
              <a:rPr lang="en-US" sz="1800" dirty="0" err="1"/>
              <a:t>nerede</a:t>
            </a:r>
            <a:r>
              <a:rPr lang="en-US" sz="1800" dirty="0"/>
              <a:t> </a:t>
            </a:r>
            <a:r>
              <a:rPr lang="en-US" sz="1800" dirty="0" err="1"/>
              <a:t>rastlanırsa</a:t>
            </a:r>
            <a:r>
              <a:rPr lang="en-US" sz="1800" dirty="0"/>
              <a:t> </a:t>
            </a:r>
            <a:r>
              <a:rPr lang="en-US" sz="1800" dirty="0" err="1"/>
              <a:t>fonksiyon</a:t>
            </a:r>
            <a:r>
              <a:rPr lang="en-US" sz="1800" dirty="0"/>
              <a:t> </a:t>
            </a:r>
            <a:r>
              <a:rPr lang="en-US" sz="1800" dirty="0" err="1"/>
              <a:t>orada</a:t>
            </a:r>
            <a:r>
              <a:rPr lang="en-US" sz="1800" dirty="0"/>
              <a:t> </a:t>
            </a:r>
            <a:r>
              <a:rPr lang="en-US" sz="1800" dirty="0" err="1"/>
              <a:t>sonlanır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E7400-409C-FA52-78E0-E1D70D6F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49" y="3353211"/>
            <a:ext cx="8349902" cy="3341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37E7F4-8889-3FC3-4588-48D68BAA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2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01DA-3797-1BC4-5639-395883B4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Fonksiyonlar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(Functions)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53ED-572A-2AD0-279A-42F5D8C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439400" cy="467201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Dışarıdan</a:t>
            </a:r>
            <a:r>
              <a:rPr lang="en-US" sz="2000" dirty="0"/>
              <a:t> </a:t>
            </a:r>
            <a:r>
              <a:rPr lang="en-US" sz="2000" dirty="0" err="1"/>
              <a:t>değer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takımın</a:t>
            </a:r>
            <a:r>
              <a:rPr lang="en-US" sz="2000" dirty="0"/>
              <a:t> </a:t>
            </a:r>
            <a:r>
              <a:rPr lang="en-US" sz="2000" dirty="0" err="1"/>
              <a:t>adı</a:t>
            </a:r>
            <a:r>
              <a:rPr lang="en-US" sz="2000" dirty="0"/>
              <a:t> </a:t>
            </a:r>
            <a:r>
              <a:rPr lang="en-US" sz="2000" dirty="0" err="1"/>
              <a:t>girildiğinde</a:t>
            </a:r>
            <a:r>
              <a:rPr lang="en-US" sz="2000" dirty="0"/>
              <a:t> ‘A’ </a:t>
            </a:r>
            <a:r>
              <a:rPr lang="en-US" sz="2000" dirty="0" err="1"/>
              <a:t>grubunda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</a:t>
            </a:r>
            <a:r>
              <a:rPr lang="en-US" sz="2000" dirty="0" err="1"/>
              <a:t>bütçesine</a:t>
            </a:r>
            <a:r>
              <a:rPr lang="en-US" sz="2000" dirty="0"/>
              <a:t> %30 </a:t>
            </a:r>
            <a:r>
              <a:rPr lang="en-US" sz="2000" dirty="0" err="1"/>
              <a:t>turlama</a:t>
            </a:r>
            <a:r>
              <a:rPr lang="en-US" sz="2000" dirty="0"/>
              <a:t> </a:t>
            </a:r>
            <a:r>
              <a:rPr lang="en-US" sz="2000" dirty="0" err="1"/>
              <a:t>ücreti</a:t>
            </a:r>
            <a:r>
              <a:rPr lang="en-US" sz="2000" dirty="0"/>
              <a:t> </a:t>
            </a:r>
            <a:r>
              <a:rPr lang="en-US" sz="2000" dirty="0" err="1"/>
              <a:t>yansımış</a:t>
            </a:r>
            <a:r>
              <a:rPr lang="en-US" sz="2000" dirty="0"/>
              <a:t> </a:t>
            </a:r>
            <a:r>
              <a:rPr lang="en-US" sz="2000" dirty="0" err="1"/>
              <a:t>şekilde</a:t>
            </a:r>
            <a:r>
              <a:rPr lang="en-US" sz="2000" dirty="0"/>
              <a:t> </a:t>
            </a:r>
            <a:r>
              <a:rPr lang="en-US" sz="2000" dirty="0" err="1"/>
              <a:t>geri</a:t>
            </a:r>
            <a:r>
              <a:rPr lang="en-US" sz="2000" dirty="0"/>
              <a:t> </a:t>
            </a:r>
            <a:r>
              <a:rPr lang="en-US" sz="2000" dirty="0" err="1"/>
              <a:t>dönen</a:t>
            </a:r>
            <a:r>
              <a:rPr lang="en-US" sz="2000" dirty="0"/>
              <a:t> </a:t>
            </a:r>
            <a:r>
              <a:rPr lang="en-US" sz="2000" dirty="0" err="1"/>
              <a:t>fonksiyon</a:t>
            </a:r>
            <a:r>
              <a:rPr lang="en-US" sz="2000" dirty="0"/>
              <a:t> </a:t>
            </a:r>
            <a:r>
              <a:rPr lang="en-US" sz="2000" dirty="0" err="1"/>
              <a:t>kodunu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5CEBC-46A8-DFFF-E334-6708E7757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39A00-BB3D-1232-E6E7-A7825B2A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8423"/>
            <a:ext cx="7030896" cy="3183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8BCC2-ED85-E10E-9595-30102B26E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50" y="3053581"/>
            <a:ext cx="4489601" cy="1765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06F1-09DD-DD30-392E-60C8F02C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43" y="5912324"/>
            <a:ext cx="5962956" cy="317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1A11DB-128C-354C-2EB5-EBE12A89D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429" y="5867871"/>
            <a:ext cx="1784442" cy="4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6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B163-C7FC-E614-941B-957D2A2A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Fonksiyonlar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(Functions)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3709-C27E-C094-BC66-BF0D023F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350"/>
            <a:ext cx="10680700" cy="477361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Girilen</a:t>
            </a:r>
            <a:r>
              <a:rPr lang="en-US" sz="2400" dirty="0"/>
              <a:t> </a:t>
            </a:r>
            <a:r>
              <a:rPr lang="en-US" sz="2400" dirty="0" err="1"/>
              <a:t>sayının</a:t>
            </a:r>
            <a:r>
              <a:rPr lang="en-US" sz="2400" dirty="0"/>
              <a:t> </a:t>
            </a:r>
            <a:r>
              <a:rPr lang="en-US" sz="2400" dirty="0" err="1"/>
              <a:t>karekökünü</a:t>
            </a:r>
            <a:r>
              <a:rPr lang="en-US" sz="2400" dirty="0"/>
              <a:t> </a:t>
            </a:r>
            <a:r>
              <a:rPr lang="en-US" sz="2400" dirty="0" err="1"/>
              <a:t>döndüren</a:t>
            </a:r>
            <a:r>
              <a:rPr lang="en-US" sz="2400" dirty="0"/>
              <a:t> </a:t>
            </a:r>
            <a:r>
              <a:rPr lang="en-US" sz="2400" dirty="0" err="1"/>
              <a:t>basit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anlaşılır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</a:t>
            </a:r>
            <a:endParaRPr lang="tr-TR" sz="2400" dirty="0"/>
          </a:p>
          <a:p>
            <a:pPr lvl="1" algn="just"/>
            <a:r>
              <a:rPr lang="en-US" sz="2000" b="1" dirty="0"/>
              <a:t>Not</a:t>
            </a:r>
            <a:r>
              <a:rPr lang="en-US" sz="2000" dirty="0"/>
              <a:t>: </a:t>
            </a:r>
            <a:r>
              <a:rPr lang="en-US" sz="2000" dirty="0" err="1"/>
              <a:t>to_number</a:t>
            </a:r>
            <a:r>
              <a:rPr lang="en-US" sz="2000" dirty="0"/>
              <a:t> </a:t>
            </a:r>
            <a:r>
              <a:rPr lang="en-US" sz="2000" dirty="0" err="1"/>
              <a:t>parametresi</a:t>
            </a:r>
            <a:r>
              <a:rPr lang="en-US" sz="2000" dirty="0"/>
              <a:t> </a:t>
            </a:r>
            <a:r>
              <a:rPr lang="en-US" sz="2000" dirty="0" err="1"/>
              <a:t>karakter</a:t>
            </a:r>
            <a:r>
              <a:rPr lang="en-US" sz="2000" dirty="0"/>
              <a:t> </a:t>
            </a:r>
            <a:r>
              <a:rPr lang="en-US" sz="2000" dirty="0" err="1"/>
              <a:t>tipindeki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alanı</a:t>
            </a:r>
            <a:r>
              <a:rPr lang="en-US" sz="2000" dirty="0"/>
              <a:t> </a:t>
            </a:r>
            <a:r>
              <a:rPr lang="en-US" sz="2000" dirty="0" err="1"/>
              <a:t>sayıya</a:t>
            </a:r>
            <a:r>
              <a:rPr lang="en-US" sz="2000" dirty="0"/>
              <a:t> </a:t>
            </a:r>
            <a:r>
              <a:rPr lang="en-US" sz="2000" dirty="0" err="1"/>
              <a:t>çevirir</a:t>
            </a:r>
            <a:r>
              <a:rPr lang="en-US" sz="2000" dirty="0"/>
              <a:t>. </a:t>
            </a:r>
            <a:r>
              <a:rPr lang="en-US" sz="2000" b="1" dirty="0"/>
              <a:t>POWER</a:t>
            </a:r>
            <a:r>
              <a:rPr lang="en-US" sz="2000" dirty="0"/>
              <a:t> </a:t>
            </a:r>
            <a:r>
              <a:rPr lang="en-US" sz="2000" dirty="0" err="1"/>
              <a:t>fonksiyonu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sayının</a:t>
            </a:r>
            <a:r>
              <a:rPr lang="en-US" sz="2000" dirty="0"/>
              <a:t> </a:t>
            </a:r>
            <a:r>
              <a:rPr lang="en-US" sz="2000" dirty="0" err="1"/>
              <a:t>istenilen</a:t>
            </a:r>
            <a:r>
              <a:rPr lang="en-US" sz="2000" dirty="0"/>
              <a:t> </a:t>
            </a:r>
            <a:r>
              <a:rPr lang="en-US" sz="2000" dirty="0" err="1"/>
              <a:t>sayıda</a:t>
            </a:r>
            <a:r>
              <a:rPr lang="en-US" sz="2000" dirty="0"/>
              <a:t> </a:t>
            </a:r>
            <a:r>
              <a:rPr lang="en-US" sz="2000" dirty="0" err="1"/>
              <a:t>üssünü</a:t>
            </a:r>
            <a:r>
              <a:rPr lang="en-US" sz="2000" dirty="0"/>
              <a:t> </a:t>
            </a:r>
            <a:r>
              <a:rPr lang="en-US" sz="2000" dirty="0" err="1"/>
              <a:t>alır</a:t>
            </a:r>
            <a:r>
              <a:rPr lang="en-US" sz="20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55F91-D826-EE7F-D357-1AA585B6E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707ED-47E7-4F84-6A64-8C62E535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81302"/>
            <a:ext cx="6464632" cy="2590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FCFC79-8D18-8269-25D6-617D74954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458" y="2981302"/>
            <a:ext cx="2019404" cy="8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0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91C65-D4D2-E810-5899-7607E457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*Dual</a:t>
            </a:r>
            <a:r>
              <a:rPr lang="en-US" b="1" dirty="0"/>
              <a:t> </a:t>
            </a:r>
            <a:r>
              <a:rPr lang="en-US" b="1" dirty="0" err="1"/>
              <a:t>Nedir</a:t>
            </a:r>
            <a:r>
              <a:rPr lang="en-US" b="1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F425-E857-C75D-ED89-3A5D49C8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DUAL</a:t>
            </a:r>
            <a:r>
              <a:rPr lang="en-US" dirty="0"/>
              <a:t>, SYS </a:t>
            </a:r>
            <a:r>
              <a:rPr lang="en-US" dirty="0" err="1"/>
              <a:t>kullanıcısının</a:t>
            </a:r>
            <a:r>
              <a:rPr lang="en-US" dirty="0"/>
              <a:t> </a:t>
            </a:r>
            <a:r>
              <a:rPr lang="en-US" dirty="0" err="1"/>
              <a:t>şemasındadır</a:t>
            </a:r>
            <a:r>
              <a:rPr lang="en-US" dirty="0"/>
              <a:t>,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DUAL </a:t>
            </a:r>
            <a:r>
              <a:rPr lang="en-US" dirty="0" err="1"/>
              <a:t>adıyla</a:t>
            </a:r>
            <a:r>
              <a:rPr lang="en-US" dirty="0"/>
              <a:t> </a:t>
            </a:r>
            <a:r>
              <a:rPr lang="en-US" dirty="0" err="1"/>
              <a:t>erişilebilir</a:t>
            </a:r>
            <a:r>
              <a:rPr lang="en-US" dirty="0"/>
              <a:t>. </a:t>
            </a:r>
          </a:p>
          <a:p>
            <a:pPr lvl="1" algn="just"/>
            <a:r>
              <a:rPr lang="en-US" dirty="0"/>
              <a:t>VARCHAR2(1)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tanımlanan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 </a:t>
            </a:r>
            <a:r>
              <a:rPr lang="en-US" b="1" dirty="0"/>
              <a:t>DUMMY</a:t>
            </a:r>
            <a:r>
              <a:rPr lang="en-US" dirty="0"/>
              <a:t> </a:t>
            </a:r>
            <a:r>
              <a:rPr lang="en-US" dirty="0" err="1"/>
              <a:t>sütunu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 X </a:t>
            </a:r>
            <a:r>
              <a:rPr lang="en-US" dirty="0" err="1"/>
              <a:t>değerine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satır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03D63-F61A-EDD2-418D-7B032AA38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99" y="3611431"/>
            <a:ext cx="4883401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3AA6-333D-CD2E-A37D-0321EC3A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Görünümler</a:t>
            </a:r>
            <a:r>
              <a:rPr lang="en-US" b="1" dirty="0">
                <a:solidFill>
                  <a:srgbClr val="002060"/>
                </a:solidFill>
              </a:rPr>
              <a:t> (Views)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B418A-6319-169E-78EC-BF60A1160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err="1"/>
              <a:t>Tablolardaki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tablodan</a:t>
            </a:r>
            <a:r>
              <a:rPr lang="en-US" dirty="0"/>
              <a:t> </a:t>
            </a:r>
            <a:r>
              <a:rPr lang="en-US" dirty="0" err="1"/>
              <a:t>istenildiği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 </a:t>
            </a:r>
            <a:r>
              <a:rPr lang="en-US" dirty="0" err="1"/>
              <a:t>sunulmasını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tanımlanmış</a:t>
            </a:r>
            <a:r>
              <a:rPr lang="en-US" dirty="0"/>
              <a:t> </a:t>
            </a:r>
            <a:r>
              <a:rPr lang="en-US" dirty="0" err="1"/>
              <a:t>sorgulardır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tablolar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b="1" dirty="0" err="1"/>
              <a:t>satırlar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sütunları</a:t>
            </a:r>
            <a:r>
              <a:rPr lang="en-US" b="1" dirty="0"/>
              <a:t> </a:t>
            </a:r>
            <a:r>
              <a:rPr lang="en-US" dirty="0" err="1"/>
              <a:t>içeren</a:t>
            </a:r>
            <a:r>
              <a:rPr lang="en-US" dirty="0"/>
              <a:t> </a:t>
            </a:r>
            <a:r>
              <a:rPr lang="en-US" b="1" dirty="0" err="1"/>
              <a:t>sanal</a:t>
            </a:r>
            <a:r>
              <a:rPr lang="en-US" b="1" dirty="0"/>
              <a:t> </a:t>
            </a:r>
            <a:r>
              <a:rPr lang="en-US" b="1" dirty="0" err="1"/>
              <a:t>tablolar</a:t>
            </a:r>
            <a:r>
              <a:rPr lang="en-US" b="1" dirty="0"/>
              <a:t> </a:t>
            </a:r>
            <a:r>
              <a:rPr lang="en-US" dirty="0" err="1"/>
              <a:t>olarak</a:t>
            </a:r>
            <a:r>
              <a:rPr lang="en-US" dirty="0"/>
              <a:t> da </a:t>
            </a:r>
            <a:r>
              <a:rPr lang="en-US" dirty="0" err="1"/>
              <a:t>tanımlanabilir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Tablolardan</a:t>
            </a:r>
            <a:r>
              <a:rPr lang="en-US" dirty="0"/>
              <a:t> </a:t>
            </a:r>
            <a:r>
              <a:rPr lang="en-US" dirty="0" err="1"/>
              <a:t>farkı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tablolar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tutarak</a:t>
            </a:r>
            <a:r>
              <a:rPr lang="en-US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tabanında</a:t>
            </a:r>
            <a:r>
              <a:rPr lang="en-US" b="1" dirty="0"/>
              <a:t> </a:t>
            </a:r>
            <a:r>
              <a:rPr lang="en-US" b="1" dirty="0" err="1"/>
              <a:t>yer</a:t>
            </a:r>
            <a:r>
              <a:rPr lang="en-US" b="1" dirty="0"/>
              <a:t> </a:t>
            </a:r>
            <a:r>
              <a:rPr lang="en-US" b="1" dirty="0" err="1"/>
              <a:t>kaplarlar</a:t>
            </a:r>
            <a:r>
              <a:rPr lang="en-US" b="1" dirty="0"/>
              <a:t>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b="1" dirty="0"/>
              <a:t>view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depolamaz</a:t>
            </a:r>
            <a:r>
              <a:rPr lang="en-US" dirty="0"/>
              <a:t>, </a:t>
            </a:r>
            <a:r>
              <a:rPr lang="en-US" b="1" dirty="0" err="1"/>
              <a:t>yer</a:t>
            </a:r>
            <a:r>
              <a:rPr lang="en-US" b="1" dirty="0"/>
              <a:t> </a:t>
            </a:r>
            <a:r>
              <a:rPr lang="en-US" b="1" dirty="0" err="1"/>
              <a:t>tutmazlar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Sadece</a:t>
            </a:r>
            <a:r>
              <a:rPr lang="en-US" dirty="0"/>
              <a:t> SQL </a:t>
            </a:r>
            <a:r>
              <a:rPr lang="en-US" dirty="0" err="1"/>
              <a:t>sorgusu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tabanın</a:t>
            </a:r>
            <a:r>
              <a:rPr lang="en-US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sözlüğünde</a:t>
            </a:r>
            <a:r>
              <a:rPr lang="en-US" b="1" dirty="0"/>
              <a:t> </a:t>
            </a:r>
            <a:r>
              <a:rPr lang="en-US" dirty="0" err="1"/>
              <a:t>tutulmaktadır</a:t>
            </a:r>
            <a:r>
              <a:rPr lang="en-US" dirty="0"/>
              <a:t>. Bunun </a:t>
            </a:r>
            <a:r>
              <a:rPr lang="en-US" dirty="0" err="1"/>
              <a:t>yanında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barındırabilen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güncellenebilen</a:t>
            </a:r>
            <a:r>
              <a:rPr lang="en-US" dirty="0"/>
              <a:t> </a:t>
            </a: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türüne</a:t>
            </a:r>
            <a:r>
              <a:rPr lang="en-US" dirty="0"/>
              <a:t> </a:t>
            </a:r>
            <a:r>
              <a:rPr lang="en-US" b="1" dirty="0"/>
              <a:t>materialized view </a:t>
            </a:r>
            <a:r>
              <a:rPr lang="en-US" dirty="0" err="1"/>
              <a:t>denmektedir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View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birkaç</a:t>
            </a:r>
            <a:r>
              <a:rPr lang="en-US" dirty="0"/>
              <a:t> </a:t>
            </a:r>
            <a:r>
              <a:rPr lang="en-US" dirty="0" err="1"/>
              <a:t>tablodan</a:t>
            </a:r>
            <a:r>
              <a:rPr lang="en-US" dirty="0"/>
              <a:t> </a:t>
            </a:r>
            <a:r>
              <a:rPr lang="en-US" dirty="0" err="1"/>
              <a:t>seçtiğimiz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okuyabiliriz</a:t>
            </a:r>
            <a:r>
              <a:rPr lang="en-US" dirty="0"/>
              <a:t> </a:t>
            </a:r>
            <a:r>
              <a:rPr lang="en-US" dirty="0" err="1"/>
              <a:t>hatta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girişi</a:t>
            </a:r>
            <a:r>
              <a:rPr lang="en-US" dirty="0"/>
              <a:t>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güncelleme</a:t>
            </a:r>
            <a:r>
              <a:rPr lang="en-US" dirty="0"/>
              <a:t> de </a:t>
            </a:r>
            <a:r>
              <a:rPr lang="en-US" dirty="0" err="1"/>
              <a:t>yapabiliriz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Aslında</a:t>
            </a:r>
            <a:r>
              <a:rPr lang="en-US" dirty="0"/>
              <a:t> View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/>
              <a:t>ana </a:t>
            </a:r>
            <a:r>
              <a:rPr lang="en-US" b="1" dirty="0" err="1"/>
              <a:t>tablolardan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getiren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işaretçi</a:t>
            </a:r>
            <a:r>
              <a:rPr lang="en-US" b="1" dirty="0"/>
              <a:t> </a:t>
            </a:r>
            <a:r>
              <a:rPr lang="en-US" dirty="0" err="1"/>
              <a:t>olarak</a:t>
            </a:r>
            <a:r>
              <a:rPr lang="en-US" dirty="0"/>
              <a:t> da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edebiliriz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DF3B3-7D21-36F9-7DCF-782150A9C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93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82B6-7C44-1A0D-0FD9-69FB81AA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Görünümler</a:t>
            </a:r>
            <a:r>
              <a:rPr lang="en-US" b="1" dirty="0">
                <a:solidFill>
                  <a:srgbClr val="002060"/>
                </a:solidFill>
              </a:rPr>
              <a:t> (Views)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05CE-EDF3-AA3A-117D-2996AA3D3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7182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3200" dirty="0"/>
              <a:t>View </a:t>
            </a:r>
            <a:r>
              <a:rPr lang="en-US" sz="3200" dirty="0" err="1"/>
              <a:t>yapısının</a:t>
            </a:r>
            <a:r>
              <a:rPr lang="en-US" sz="3200" dirty="0"/>
              <a:t> bize </a:t>
            </a:r>
            <a:r>
              <a:rPr lang="en-US" sz="3200" dirty="0" err="1"/>
              <a:t>avantajları</a:t>
            </a:r>
            <a:r>
              <a:rPr lang="en-US" sz="3200" dirty="0"/>
              <a:t> </a:t>
            </a:r>
            <a:r>
              <a:rPr lang="en-US" sz="3200" dirty="0" err="1"/>
              <a:t>listelersek</a:t>
            </a:r>
            <a:r>
              <a:rPr lang="en-US" sz="3200" dirty="0"/>
              <a:t>; </a:t>
            </a:r>
            <a:endParaRPr lang="tr-TR" sz="3200" dirty="0"/>
          </a:p>
          <a:p>
            <a:pPr lvl="1" algn="just"/>
            <a:r>
              <a:rPr lang="en-US" sz="2800" dirty="0" err="1"/>
              <a:t>Birden</a:t>
            </a:r>
            <a:r>
              <a:rPr lang="en-US" sz="2800" dirty="0"/>
              <a:t> </a:t>
            </a:r>
            <a:r>
              <a:rPr lang="en-US" sz="2800" dirty="0" err="1"/>
              <a:t>çok</a:t>
            </a:r>
            <a:r>
              <a:rPr lang="en-US" sz="2800" dirty="0"/>
              <a:t> </a:t>
            </a:r>
            <a:r>
              <a:rPr lang="en-US" sz="2800" dirty="0" err="1"/>
              <a:t>tabloyla</a:t>
            </a:r>
            <a:r>
              <a:rPr lang="en-US" sz="2800" dirty="0"/>
              <a:t> (join </a:t>
            </a:r>
            <a:r>
              <a:rPr lang="en-US" sz="2800" dirty="0" err="1"/>
              <a:t>işlemi</a:t>
            </a:r>
            <a:r>
              <a:rPr lang="en-US" sz="2800" dirty="0"/>
              <a:t>) </a:t>
            </a:r>
            <a:r>
              <a:rPr lang="en-US" sz="2800" dirty="0" err="1"/>
              <a:t>çalışırken</a:t>
            </a:r>
            <a:r>
              <a:rPr lang="en-US" sz="2800" dirty="0"/>
              <a:t> </a:t>
            </a:r>
            <a:r>
              <a:rPr lang="en-US" sz="2800" b="1" dirty="0" err="1"/>
              <a:t>uzun</a:t>
            </a:r>
            <a:r>
              <a:rPr lang="en-US" sz="2800" b="1" dirty="0"/>
              <a:t> </a:t>
            </a:r>
            <a:r>
              <a:rPr lang="en-US" sz="2800" b="1" dirty="0" err="1"/>
              <a:t>ve</a:t>
            </a:r>
            <a:r>
              <a:rPr lang="en-US" sz="2800" b="1" dirty="0"/>
              <a:t> </a:t>
            </a:r>
            <a:r>
              <a:rPr lang="en-US" sz="2800" b="1" dirty="0" err="1"/>
              <a:t>karmaşık</a:t>
            </a:r>
            <a:r>
              <a:rPr lang="en-US" sz="2800" b="1" dirty="0"/>
              <a:t> </a:t>
            </a:r>
            <a:r>
              <a:rPr lang="en-US" sz="2800" dirty="0"/>
              <a:t>SQL </a:t>
            </a:r>
            <a:r>
              <a:rPr lang="en-US" sz="2800" dirty="0" err="1"/>
              <a:t>ifadelerinden</a:t>
            </a:r>
            <a:r>
              <a:rPr lang="en-US" sz="2800" dirty="0"/>
              <a:t> </a:t>
            </a:r>
            <a:r>
              <a:rPr lang="en-US" sz="2800" b="1" dirty="0" err="1"/>
              <a:t>kurtulmayı</a:t>
            </a:r>
            <a:r>
              <a:rPr lang="en-US" sz="2800" b="1" dirty="0"/>
              <a:t> </a:t>
            </a:r>
            <a:r>
              <a:rPr lang="en-US" sz="2800" b="1" dirty="0" err="1"/>
              <a:t>sağlar</a:t>
            </a:r>
            <a:r>
              <a:rPr lang="en-US" sz="2800" dirty="0"/>
              <a:t>. </a:t>
            </a:r>
            <a:endParaRPr lang="tr-TR" sz="2800" dirty="0"/>
          </a:p>
          <a:p>
            <a:pPr lvl="1" algn="just"/>
            <a:r>
              <a:rPr lang="en-US" sz="2800" dirty="0" err="1"/>
              <a:t>Veriye</a:t>
            </a:r>
            <a:r>
              <a:rPr lang="en-US" sz="2800" dirty="0"/>
              <a:t> </a:t>
            </a:r>
            <a:r>
              <a:rPr lang="en-US" sz="2800" dirty="0" err="1"/>
              <a:t>ulaşmada</a:t>
            </a:r>
            <a:r>
              <a:rPr lang="en-US" sz="2800" dirty="0"/>
              <a:t> </a:t>
            </a:r>
            <a:r>
              <a:rPr lang="en-US" sz="2800" b="1" dirty="0" err="1"/>
              <a:t>performans</a:t>
            </a:r>
            <a:r>
              <a:rPr lang="en-US" sz="2800" b="1" dirty="0"/>
              <a:t> </a:t>
            </a:r>
            <a:r>
              <a:rPr lang="en-US" sz="2800" b="1" dirty="0" err="1"/>
              <a:t>arttırır</a:t>
            </a:r>
            <a:r>
              <a:rPr lang="en-US" sz="2800" dirty="0"/>
              <a:t>. </a:t>
            </a:r>
            <a:endParaRPr lang="tr-TR" sz="2800" dirty="0"/>
          </a:p>
          <a:p>
            <a:pPr lvl="1" algn="just"/>
            <a:r>
              <a:rPr lang="en-US" sz="2800" dirty="0" err="1"/>
              <a:t>Verinin</a:t>
            </a:r>
            <a:r>
              <a:rPr lang="en-US" sz="2800" dirty="0"/>
              <a:t> </a:t>
            </a:r>
            <a:r>
              <a:rPr lang="en-US" sz="2800" dirty="0" err="1"/>
              <a:t>istenmeyen</a:t>
            </a:r>
            <a:r>
              <a:rPr lang="en-US" sz="2800" dirty="0"/>
              <a:t> </a:t>
            </a:r>
            <a:r>
              <a:rPr lang="en-US" sz="2800" dirty="0" err="1"/>
              <a:t>tarafına</a:t>
            </a:r>
            <a:r>
              <a:rPr lang="en-US" sz="2800" dirty="0"/>
              <a:t> </a:t>
            </a:r>
            <a:r>
              <a:rPr lang="en-US" sz="2800" b="1" dirty="0" err="1"/>
              <a:t>erişimini</a:t>
            </a:r>
            <a:r>
              <a:rPr lang="en-US" sz="2800" b="1" dirty="0"/>
              <a:t> </a:t>
            </a:r>
            <a:r>
              <a:rPr lang="en-US" sz="2800" b="1" dirty="0" err="1"/>
              <a:t>sınırlar</a:t>
            </a:r>
            <a:r>
              <a:rPr lang="en-US" sz="2800" dirty="0"/>
              <a:t>. </a:t>
            </a:r>
          </a:p>
          <a:p>
            <a:pPr lvl="2" algn="just"/>
            <a:r>
              <a:rPr lang="en-US" sz="2400" dirty="0"/>
              <a:t>Buna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örnek</a:t>
            </a:r>
            <a:r>
              <a:rPr lang="en-US" sz="2400" dirty="0"/>
              <a:t> </a:t>
            </a:r>
            <a:r>
              <a:rPr lang="en-US" sz="2400" dirty="0" err="1"/>
              <a:t>vermek</a:t>
            </a:r>
            <a:r>
              <a:rPr lang="en-US" sz="2400" dirty="0"/>
              <a:t> </a:t>
            </a:r>
            <a:r>
              <a:rPr lang="en-US" sz="2400" dirty="0" err="1"/>
              <a:t>gerekirse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personel</a:t>
            </a:r>
            <a:r>
              <a:rPr lang="en-US" sz="2400" dirty="0"/>
              <a:t> </a:t>
            </a:r>
            <a:r>
              <a:rPr lang="en-US" sz="2400" dirty="0" err="1"/>
              <a:t>tablosuna</a:t>
            </a:r>
            <a:r>
              <a:rPr lang="en-US" sz="2400" dirty="0"/>
              <a:t> </a:t>
            </a:r>
            <a:r>
              <a:rPr lang="en-US" sz="2400" dirty="0" err="1"/>
              <a:t>erişen</a:t>
            </a:r>
            <a:r>
              <a:rPr lang="en-US" sz="2400" dirty="0"/>
              <a:t> </a:t>
            </a:r>
            <a:r>
              <a:rPr lang="en-US" sz="2400" dirty="0" err="1"/>
              <a:t>şirketin</a:t>
            </a:r>
            <a:r>
              <a:rPr lang="en-US" sz="2400" dirty="0"/>
              <a:t> </a:t>
            </a:r>
            <a:r>
              <a:rPr lang="en-US" sz="2400" dirty="0" err="1"/>
              <a:t>müdürü</a:t>
            </a:r>
            <a:r>
              <a:rPr lang="en-US" sz="2400" dirty="0"/>
              <a:t> </a:t>
            </a:r>
            <a:r>
              <a:rPr lang="en-US" sz="2400" dirty="0" err="1"/>
              <a:t>tüm</a:t>
            </a:r>
            <a:r>
              <a:rPr lang="en-US" sz="2400" dirty="0"/>
              <a:t> </a:t>
            </a:r>
            <a:r>
              <a:rPr lang="en-US" sz="2400" dirty="0" err="1"/>
              <a:t>personel</a:t>
            </a:r>
            <a:r>
              <a:rPr lang="en-US" sz="2400" dirty="0"/>
              <a:t> </a:t>
            </a:r>
            <a:r>
              <a:rPr lang="en-US" sz="2400" dirty="0" err="1"/>
              <a:t>alanlarını</a:t>
            </a:r>
            <a:r>
              <a:rPr lang="en-US" sz="2400" dirty="0"/>
              <a:t> </a:t>
            </a:r>
            <a:r>
              <a:rPr lang="en-US" sz="2400" dirty="0" err="1"/>
              <a:t>listeleyebilirken</a:t>
            </a:r>
            <a:r>
              <a:rPr lang="en-US" sz="2400" dirty="0"/>
              <a:t>, </a:t>
            </a:r>
            <a:r>
              <a:rPr lang="en-US" sz="2400" dirty="0" err="1"/>
              <a:t>müdür</a:t>
            </a:r>
            <a:r>
              <a:rPr lang="en-US" sz="2400" dirty="0"/>
              <a:t> </a:t>
            </a:r>
            <a:r>
              <a:rPr lang="en-US" sz="2400" dirty="0" err="1"/>
              <a:t>yardımcısı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/>
              <a:t>yetkililerin</a:t>
            </a:r>
            <a:r>
              <a:rPr lang="en-US" sz="2400" dirty="0"/>
              <a:t> </a:t>
            </a:r>
            <a:r>
              <a:rPr lang="en-US" sz="2400" dirty="0" err="1"/>
              <a:t>personel</a:t>
            </a:r>
            <a:r>
              <a:rPr lang="en-US" sz="2400" dirty="0"/>
              <a:t> </a:t>
            </a:r>
            <a:r>
              <a:rPr lang="en-US" sz="2400" dirty="0" err="1"/>
              <a:t>tablosundan</a:t>
            </a:r>
            <a:r>
              <a:rPr lang="en-US" sz="2400" dirty="0"/>
              <a:t> </a:t>
            </a:r>
            <a:r>
              <a:rPr lang="en-US" sz="2400" dirty="0" err="1"/>
              <a:t>maaş</a:t>
            </a:r>
            <a:r>
              <a:rPr lang="en-US" sz="2400" dirty="0"/>
              <a:t> </a:t>
            </a:r>
            <a:r>
              <a:rPr lang="en-US" sz="2400" dirty="0" err="1"/>
              <a:t>alanını</a:t>
            </a:r>
            <a:r>
              <a:rPr lang="en-US" sz="2400" dirty="0"/>
              <a:t> </a:t>
            </a:r>
            <a:r>
              <a:rPr lang="en-US" sz="2400" dirty="0" err="1"/>
              <a:t>görmesi</a:t>
            </a:r>
            <a:r>
              <a:rPr lang="en-US" sz="2400" dirty="0"/>
              <a:t> </a:t>
            </a:r>
            <a:r>
              <a:rPr lang="en-US" sz="2400" dirty="0" err="1"/>
              <a:t>istenmeyebilir</a:t>
            </a:r>
            <a:r>
              <a:rPr lang="en-US" sz="2400" dirty="0"/>
              <a:t>, </a:t>
            </a:r>
            <a:r>
              <a:rPr lang="en-US" sz="2400" dirty="0" err="1"/>
              <a:t>işte</a:t>
            </a:r>
            <a:r>
              <a:rPr lang="en-US" sz="2400" dirty="0"/>
              <a:t> o zaman view </a:t>
            </a:r>
            <a:r>
              <a:rPr lang="en-US" sz="2400" dirty="0" err="1"/>
              <a:t>oluşturarak</a:t>
            </a:r>
            <a:r>
              <a:rPr lang="en-US" sz="2400" dirty="0"/>
              <a:t> </a:t>
            </a:r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/>
              <a:t>yetkililerin</a:t>
            </a:r>
            <a:r>
              <a:rPr lang="en-US" sz="2400" dirty="0"/>
              <a:t> </a:t>
            </a:r>
            <a:r>
              <a:rPr lang="en-US" sz="2400" dirty="0" err="1"/>
              <a:t>personel</a:t>
            </a:r>
            <a:r>
              <a:rPr lang="en-US" sz="2400" dirty="0"/>
              <a:t> </a:t>
            </a:r>
            <a:r>
              <a:rPr lang="en-US" sz="2400" dirty="0" err="1"/>
              <a:t>tablosunun</a:t>
            </a:r>
            <a:r>
              <a:rPr lang="en-US" sz="2400" dirty="0"/>
              <a:t> </a:t>
            </a:r>
            <a:r>
              <a:rPr lang="en-US" sz="2400" dirty="0" err="1"/>
              <a:t>yerine</a:t>
            </a:r>
            <a:r>
              <a:rPr lang="en-US" sz="2400" dirty="0"/>
              <a:t> </a:t>
            </a:r>
            <a:r>
              <a:rPr lang="en-US" sz="2400" dirty="0" err="1"/>
              <a:t>view’i</a:t>
            </a:r>
            <a:r>
              <a:rPr lang="en-US" sz="2400" dirty="0"/>
              <a:t> </a:t>
            </a:r>
            <a:r>
              <a:rPr lang="en-US" sz="2400" dirty="0" err="1"/>
              <a:t>sorgulamasını</a:t>
            </a:r>
            <a:r>
              <a:rPr lang="en-US" sz="2400" dirty="0"/>
              <a:t> </a:t>
            </a:r>
            <a:r>
              <a:rPr lang="en-US" sz="2400" dirty="0" err="1"/>
              <a:t>sağlayabiliriz</a:t>
            </a:r>
            <a:r>
              <a:rPr lang="tr-TR" sz="2400" dirty="0"/>
              <a:t>.</a:t>
            </a:r>
          </a:p>
          <a:p>
            <a:pPr lvl="1" algn="just"/>
            <a:r>
              <a:rPr lang="en-US" sz="2800" dirty="0" err="1"/>
              <a:t>Veriyi</a:t>
            </a:r>
            <a:r>
              <a:rPr lang="en-US" sz="2800" dirty="0"/>
              <a:t> </a:t>
            </a:r>
            <a:r>
              <a:rPr lang="en-US" sz="2800" b="1" dirty="0" err="1"/>
              <a:t>kontrol</a:t>
            </a:r>
            <a:r>
              <a:rPr lang="en-US" sz="2800" b="1" dirty="0"/>
              <a:t> </a:t>
            </a:r>
            <a:r>
              <a:rPr lang="en-US" sz="2800" b="1" dirty="0" err="1"/>
              <a:t>altında</a:t>
            </a:r>
            <a:r>
              <a:rPr lang="en-US" sz="2800" b="1" dirty="0"/>
              <a:t> </a:t>
            </a:r>
            <a:r>
              <a:rPr lang="en-US" sz="2800" b="1" dirty="0" err="1"/>
              <a:t>tutar</a:t>
            </a:r>
            <a:r>
              <a:rPr lang="en-US" sz="2800" dirty="0"/>
              <a:t>. </a:t>
            </a:r>
            <a:endParaRPr lang="tr-T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558C6-2186-EF3F-2930-F71E72C28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28713-A907-C2D9-ECF4-3D1D5671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729" y="4737099"/>
            <a:ext cx="6721262" cy="19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F151-28BB-A13C-1FF9-D6D3E1FE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Görünümler (Views)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70262-D514-BDA2-4586-717D8141F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CE37A-E550-EA29-A357-32E33801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3" y="1371079"/>
            <a:ext cx="5850194" cy="53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47CE-CB2A-4F52-BC13-3E966F46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Görünümler</a:t>
            </a:r>
            <a:r>
              <a:rPr lang="en-US" b="1" dirty="0">
                <a:solidFill>
                  <a:srgbClr val="002060"/>
                </a:solidFill>
              </a:rPr>
              <a:t> (Views)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088B-19F8-247E-6D27-C465E0A3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72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A </a:t>
            </a:r>
            <a:r>
              <a:rPr lang="en-US" sz="2400" dirty="0" err="1"/>
              <a:t>ve</a:t>
            </a:r>
            <a:r>
              <a:rPr lang="en-US" sz="2400" dirty="0"/>
              <a:t> B </a:t>
            </a:r>
            <a:r>
              <a:rPr lang="en-US" sz="2400" dirty="0" err="1"/>
              <a:t>grubundaki</a:t>
            </a:r>
            <a:r>
              <a:rPr lang="en-US" sz="2400" dirty="0"/>
              <a:t> </a:t>
            </a:r>
            <a:r>
              <a:rPr lang="en-US" sz="2400" dirty="0" err="1"/>
              <a:t>takımların</a:t>
            </a:r>
            <a:r>
              <a:rPr lang="en-US" sz="2400" dirty="0"/>
              <a:t> </a:t>
            </a:r>
            <a:r>
              <a:rPr lang="en-US" sz="2400" dirty="0" err="1"/>
              <a:t>isim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puanlarını</a:t>
            </a:r>
            <a:r>
              <a:rPr lang="en-US" sz="2400" dirty="0"/>
              <a:t> </a:t>
            </a:r>
            <a:r>
              <a:rPr lang="en-US" sz="2400" dirty="0" err="1"/>
              <a:t>listeleyen</a:t>
            </a:r>
            <a:r>
              <a:rPr lang="en-US" sz="2400" dirty="0"/>
              <a:t> view </a:t>
            </a:r>
            <a:r>
              <a:rPr lang="en-US" sz="2400" dirty="0" err="1"/>
              <a:t>oluşturunuz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211BE-279C-DDBE-0612-486CF8363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13AA5-D705-BF3B-D95C-CB52B692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40" y="2899510"/>
            <a:ext cx="4280120" cy="2203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52B270-3AD7-ECEA-DECC-9DE7D49A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23" y="2880460"/>
            <a:ext cx="2609984" cy="2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3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6AF7-3E25-DC81-D153-24652217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002060"/>
                </a:solidFill>
              </a:rPr>
              <a:t>Ajanda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1F17F-483A-4A84-2D68-4816F6D7D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PL/</a:t>
            </a:r>
            <a:r>
              <a:rPr lang="en-US" dirty="0" err="1"/>
              <a:t>SQL’de</a:t>
            </a:r>
            <a:r>
              <a:rPr lang="en-US" dirty="0"/>
              <a:t> </a:t>
            </a:r>
            <a:r>
              <a:rPr lang="en-US" dirty="0" err="1"/>
              <a:t>İş</a:t>
            </a:r>
            <a:r>
              <a:rPr lang="en-US" dirty="0"/>
              <a:t> </a:t>
            </a:r>
            <a:r>
              <a:rPr lang="en-US" dirty="0" err="1"/>
              <a:t>Blokları</a:t>
            </a:r>
            <a:r>
              <a:rPr lang="en-US" dirty="0"/>
              <a:t> (</a:t>
            </a:r>
            <a:r>
              <a:rPr lang="en-US" b="1" dirty="0"/>
              <a:t>Transaction</a:t>
            </a:r>
            <a:r>
              <a:rPr lang="en-US" dirty="0"/>
              <a:t>) </a:t>
            </a:r>
            <a:endParaRPr lang="tr-TR" dirty="0"/>
          </a:p>
          <a:p>
            <a:pPr lvl="1"/>
            <a:r>
              <a:rPr lang="tr-TR" dirty="0"/>
              <a:t>İndeksler (</a:t>
            </a:r>
            <a:r>
              <a:rPr lang="tr-TR" b="1" dirty="0"/>
              <a:t>Indexes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Prosedürler (Yordamlar</a:t>
            </a:r>
            <a:r>
              <a:rPr lang="en-US" dirty="0"/>
              <a:t> - </a:t>
            </a:r>
            <a:r>
              <a:rPr lang="en-US" b="1" dirty="0"/>
              <a:t>Procedure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Fonksiyonlar (</a:t>
            </a:r>
            <a:r>
              <a:rPr lang="tr-TR" b="1" dirty="0"/>
              <a:t>Functions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Görünümler (</a:t>
            </a:r>
            <a:r>
              <a:rPr lang="tr-TR" b="1" dirty="0"/>
              <a:t>Views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Tetikleyiciler (</a:t>
            </a:r>
            <a:r>
              <a:rPr lang="tr-TR" b="1" dirty="0"/>
              <a:t>Triggers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İmleçler (</a:t>
            </a:r>
            <a:r>
              <a:rPr lang="tr-TR" b="1" dirty="0"/>
              <a:t>Cursors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Paketler (</a:t>
            </a:r>
            <a:r>
              <a:rPr lang="tr-TR" b="1" dirty="0"/>
              <a:t>Packages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Kullanıcılar ve Roller (</a:t>
            </a:r>
            <a:r>
              <a:rPr lang="tr-TR" b="1" dirty="0"/>
              <a:t>Users and Roles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AD005-FD3A-6230-3C16-AF22608F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5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B5C78-0ABE-7D3B-44A4-29F23F1D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Görünümler</a:t>
            </a:r>
            <a:r>
              <a:rPr lang="en-US" b="1" dirty="0">
                <a:solidFill>
                  <a:srgbClr val="002060"/>
                </a:solidFill>
              </a:rPr>
              <a:t> (Views)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A90F9-2E1C-5138-813F-CFE15B2AC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15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A </a:t>
            </a:r>
            <a:r>
              <a:rPr lang="en-US" sz="2400" dirty="0" err="1"/>
              <a:t>ve</a:t>
            </a:r>
            <a:r>
              <a:rPr lang="en-US" sz="2400" dirty="0"/>
              <a:t> B </a:t>
            </a:r>
            <a:r>
              <a:rPr lang="en-US" sz="2400" dirty="0" err="1"/>
              <a:t>grubundaki</a:t>
            </a:r>
            <a:r>
              <a:rPr lang="en-US" sz="2400" dirty="0"/>
              <a:t> </a:t>
            </a:r>
            <a:r>
              <a:rPr lang="en-US" sz="2400" dirty="0" err="1"/>
              <a:t>takımların</a:t>
            </a:r>
            <a:r>
              <a:rPr lang="en-US" sz="2400" dirty="0"/>
              <a:t> </a:t>
            </a:r>
            <a:r>
              <a:rPr lang="en-US" sz="2400" dirty="0" err="1"/>
              <a:t>isim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puanlarını</a:t>
            </a:r>
            <a:r>
              <a:rPr lang="en-US" sz="2400" dirty="0"/>
              <a:t> </a:t>
            </a:r>
            <a:r>
              <a:rPr lang="en-US" sz="2400" dirty="0" err="1"/>
              <a:t>azalan</a:t>
            </a:r>
            <a:r>
              <a:rPr lang="en-US" sz="2400" dirty="0"/>
              <a:t> </a:t>
            </a:r>
            <a:r>
              <a:rPr lang="en-US" sz="2400" dirty="0" err="1"/>
              <a:t>sırada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takma</a:t>
            </a:r>
            <a:r>
              <a:rPr lang="en-US" sz="2400" dirty="0"/>
              <a:t> </a:t>
            </a:r>
            <a:r>
              <a:rPr lang="en-US" sz="2400" dirty="0" err="1"/>
              <a:t>isim</a:t>
            </a:r>
            <a:r>
              <a:rPr lang="en-US" sz="2400" dirty="0"/>
              <a:t> </a:t>
            </a:r>
            <a:r>
              <a:rPr lang="en-US" sz="2400" dirty="0" err="1"/>
              <a:t>kullanarak</a:t>
            </a:r>
            <a:r>
              <a:rPr lang="en-US" sz="2400" dirty="0"/>
              <a:t> </a:t>
            </a:r>
            <a:r>
              <a:rPr lang="en-US" sz="2400" dirty="0" err="1"/>
              <a:t>listeleyen</a:t>
            </a:r>
            <a:r>
              <a:rPr lang="en-US" sz="2400" dirty="0"/>
              <a:t> view </a:t>
            </a:r>
            <a:r>
              <a:rPr lang="en-US" sz="2400" dirty="0" err="1"/>
              <a:t>oluşturunuz</a:t>
            </a:r>
            <a:r>
              <a:rPr lang="en-US" sz="24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F59E9-419B-D824-F560-626E81507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E344A-754C-4B92-2FE0-7BC23B42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06" y="3155879"/>
            <a:ext cx="4603987" cy="2743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2E9CB-31BC-688C-D7C2-36BFADFC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597" y="2736791"/>
            <a:ext cx="5931205" cy="2286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2D7CCA-7016-8F40-A803-924CB7D42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769" y="5191064"/>
            <a:ext cx="2152761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A4F4-CA38-B7F0-69FE-8C3A4D0E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Görünümler</a:t>
            </a:r>
            <a:r>
              <a:rPr lang="en-US" b="1" dirty="0">
                <a:solidFill>
                  <a:srgbClr val="002060"/>
                </a:solidFill>
              </a:rPr>
              <a:t> (Views)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C6D7-45B4-7F09-F28E-A7A7F82E9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A </a:t>
            </a:r>
            <a:r>
              <a:rPr lang="en-US" sz="2400" dirty="0" err="1"/>
              <a:t>grubundaki</a:t>
            </a:r>
            <a:r>
              <a:rPr lang="en-US" sz="2400" dirty="0"/>
              <a:t> </a:t>
            </a:r>
            <a:r>
              <a:rPr lang="en-US" sz="2400" dirty="0" err="1"/>
              <a:t>takımların</a:t>
            </a:r>
            <a:r>
              <a:rPr lang="en-US" sz="2400" dirty="0"/>
              <a:t> </a:t>
            </a:r>
            <a:r>
              <a:rPr lang="en-US" sz="2400" dirty="0" err="1"/>
              <a:t>adlarını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maç</a:t>
            </a:r>
            <a:r>
              <a:rPr lang="en-US" sz="2400" dirty="0"/>
              <a:t> </a:t>
            </a:r>
            <a:r>
              <a:rPr lang="en-US" sz="2400" dirty="0" err="1"/>
              <a:t>sonuçlarını</a:t>
            </a:r>
            <a:r>
              <a:rPr lang="en-US" sz="2400" dirty="0"/>
              <a:t> </a:t>
            </a:r>
            <a:r>
              <a:rPr lang="en-US" sz="2400" dirty="0" err="1"/>
              <a:t>listeleyen</a:t>
            </a:r>
            <a:r>
              <a:rPr lang="en-US" sz="2400" dirty="0"/>
              <a:t> view </a:t>
            </a:r>
            <a:r>
              <a:rPr lang="en-US" sz="2400" dirty="0" err="1"/>
              <a:t>oluşturunuz</a:t>
            </a:r>
            <a:r>
              <a:rPr lang="en-US" sz="2400" dirty="0"/>
              <a:t>. </a:t>
            </a:r>
            <a:endParaRPr lang="tr-TR" sz="2400" dirty="0"/>
          </a:p>
          <a:p>
            <a:pPr lvl="1" algn="just"/>
            <a:r>
              <a:rPr lang="en-US" sz="2000" b="1" dirty="0"/>
              <a:t>Not</a:t>
            </a:r>
            <a:r>
              <a:rPr lang="en-US" sz="2000" dirty="0"/>
              <a:t>: Bunun </a:t>
            </a:r>
            <a:r>
              <a:rPr lang="en-US" sz="2000" dirty="0" err="1"/>
              <a:t>yanında</a:t>
            </a:r>
            <a:r>
              <a:rPr lang="en-US" sz="2000" dirty="0"/>
              <a:t> view </a:t>
            </a:r>
            <a:r>
              <a:rPr lang="en-US" sz="2000" dirty="0" err="1"/>
              <a:t>silmek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b="1" dirty="0"/>
              <a:t>DROP VIEW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değiştirmek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b="1" dirty="0"/>
              <a:t>ALTER VIEW </a:t>
            </a:r>
            <a:r>
              <a:rPr lang="en-US" sz="2000" dirty="0" err="1"/>
              <a:t>komutu</a:t>
            </a:r>
            <a:r>
              <a:rPr lang="en-US" sz="2000" dirty="0"/>
              <a:t> </a:t>
            </a:r>
            <a:r>
              <a:rPr lang="en-US" sz="2000" dirty="0" err="1"/>
              <a:t>kullanılmaktadır</a:t>
            </a:r>
            <a:r>
              <a:rPr lang="en-US" sz="20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60B39-DB36-561E-8CB0-DC2F64557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28" y="3507915"/>
            <a:ext cx="8007144" cy="2669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D2F160-9B4D-5944-6A87-D37E5E222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19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DB81-0B4C-C0E3-B9DC-9B55AB93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Tetikleyiciler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(Triggers)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90524-AFEA-3B95-CD6E-CBAD68F4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Veri </a:t>
            </a:r>
            <a:r>
              <a:rPr lang="en-US" sz="2400" dirty="0" err="1"/>
              <a:t>tabanında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işlem</a:t>
            </a:r>
            <a:r>
              <a:rPr lang="en-US" sz="2400" dirty="0"/>
              <a:t> </a:t>
            </a:r>
            <a:r>
              <a:rPr lang="en-US" sz="2400" dirty="0" err="1"/>
              <a:t>yapıldıktan</a:t>
            </a:r>
            <a:r>
              <a:rPr lang="en-US" sz="2400" dirty="0"/>
              <a:t> </a:t>
            </a:r>
            <a:r>
              <a:rPr lang="en-US" sz="2400" dirty="0" err="1"/>
              <a:t>sonra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öncesinde</a:t>
            </a:r>
            <a:r>
              <a:rPr lang="en-US" sz="2400" dirty="0"/>
              <a:t> </a:t>
            </a:r>
            <a:r>
              <a:rPr lang="en-US" sz="2400" dirty="0" err="1"/>
              <a:t>ya</a:t>
            </a:r>
            <a:r>
              <a:rPr lang="en-US" sz="2400" dirty="0"/>
              <a:t> da </a:t>
            </a:r>
            <a:r>
              <a:rPr lang="en-US" sz="2400" dirty="0" err="1"/>
              <a:t>süreçler</a:t>
            </a:r>
            <a:r>
              <a:rPr lang="en-US" sz="2400" dirty="0"/>
              <a:t> </a:t>
            </a:r>
            <a:r>
              <a:rPr lang="en-US" sz="2400" dirty="0" err="1"/>
              <a:t>içinde</a:t>
            </a:r>
            <a:r>
              <a:rPr lang="en-US" sz="2400" dirty="0"/>
              <a:t> </a:t>
            </a:r>
            <a:r>
              <a:rPr lang="en-US" sz="2400" dirty="0" err="1"/>
              <a:t>işleme</a:t>
            </a:r>
            <a:r>
              <a:rPr lang="en-US" sz="2400" dirty="0"/>
              <a:t> </a:t>
            </a:r>
            <a:r>
              <a:rPr lang="en-US" sz="2400" dirty="0" err="1"/>
              <a:t>alınan</a:t>
            </a:r>
            <a:r>
              <a:rPr lang="en-US" sz="2400" dirty="0"/>
              <a:t> PL/SQL </a:t>
            </a:r>
            <a:r>
              <a:rPr lang="en-US" sz="2400" dirty="0" err="1"/>
              <a:t>blokları</a:t>
            </a:r>
            <a:r>
              <a:rPr lang="en-US" sz="2400" dirty="0"/>
              <a:t> </a:t>
            </a:r>
            <a:r>
              <a:rPr lang="en-US" sz="2400" dirty="0" err="1"/>
              <a:t>ya</a:t>
            </a:r>
            <a:r>
              <a:rPr lang="en-US" sz="2400" dirty="0"/>
              <a:t> da </a:t>
            </a:r>
            <a:r>
              <a:rPr lang="en-US" sz="2400" dirty="0" err="1"/>
              <a:t>işlemleridir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 err="1"/>
              <a:t>Tetikleyici</a:t>
            </a:r>
            <a:r>
              <a:rPr lang="en-US" sz="2400" dirty="0"/>
              <a:t> </a:t>
            </a:r>
            <a:r>
              <a:rPr lang="en-US" sz="2400" dirty="0" err="1"/>
              <a:t>veritabanına</a:t>
            </a:r>
            <a:r>
              <a:rPr lang="en-US" sz="2400" dirty="0"/>
              <a:t> </a:t>
            </a:r>
            <a:r>
              <a:rPr lang="en-US" sz="2400" dirty="0" err="1"/>
              <a:t>yük</a:t>
            </a:r>
            <a:r>
              <a:rPr lang="en-US" sz="2400" dirty="0"/>
              <a:t> </a:t>
            </a:r>
            <a:r>
              <a:rPr lang="en-US" sz="2400" dirty="0" err="1"/>
              <a:t>bindirir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Bunun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dirty="0" err="1"/>
              <a:t>tablo</a:t>
            </a:r>
            <a:r>
              <a:rPr lang="en-US" sz="2400" dirty="0"/>
              <a:t> </a:t>
            </a:r>
            <a:r>
              <a:rPr lang="en-US" sz="2400" dirty="0" err="1"/>
              <a:t>kısıtlamaları</a:t>
            </a:r>
            <a:r>
              <a:rPr lang="en-US" sz="2400" dirty="0"/>
              <a:t> </a:t>
            </a:r>
            <a:r>
              <a:rPr lang="en-US" sz="2400" dirty="0" err="1"/>
              <a:t>ya</a:t>
            </a:r>
            <a:r>
              <a:rPr lang="en-US" sz="2400" dirty="0"/>
              <a:t> da </a:t>
            </a:r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/>
              <a:t>nesnelerle</a:t>
            </a:r>
            <a:r>
              <a:rPr lang="en-US" sz="2400" dirty="0"/>
              <a:t> </a:t>
            </a:r>
            <a:r>
              <a:rPr lang="en-US" sz="2400" dirty="0" err="1"/>
              <a:t>yapabileceğimiz</a:t>
            </a:r>
            <a:r>
              <a:rPr lang="en-US" sz="2400" dirty="0"/>
              <a:t> </a:t>
            </a:r>
            <a:r>
              <a:rPr lang="en-US" sz="2400" dirty="0" err="1"/>
              <a:t>işlemleri</a:t>
            </a:r>
            <a:r>
              <a:rPr lang="en-US" sz="2400" dirty="0"/>
              <a:t> </a:t>
            </a:r>
            <a:r>
              <a:rPr lang="en-US" sz="2400" dirty="0" err="1"/>
              <a:t>tetikleyici</a:t>
            </a:r>
            <a:r>
              <a:rPr lang="en-US" sz="2400" dirty="0"/>
              <a:t> </a:t>
            </a:r>
            <a:r>
              <a:rPr lang="en-US" sz="2400" dirty="0" err="1"/>
              <a:t>kullanarak</a:t>
            </a:r>
            <a:r>
              <a:rPr lang="en-US" sz="2400" dirty="0"/>
              <a:t> </a:t>
            </a:r>
            <a:r>
              <a:rPr lang="en-US" sz="2400" dirty="0" err="1"/>
              <a:t>yapmamak</a:t>
            </a:r>
            <a:r>
              <a:rPr lang="en-US" sz="2400" dirty="0"/>
              <a:t> </a:t>
            </a:r>
            <a:r>
              <a:rPr lang="en-US" sz="2400" dirty="0" err="1"/>
              <a:t>gerekir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 err="1"/>
              <a:t>Fakat</a:t>
            </a:r>
            <a:r>
              <a:rPr lang="en-US" sz="2400" dirty="0"/>
              <a:t> </a:t>
            </a:r>
            <a:r>
              <a:rPr lang="en-US" sz="2400" dirty="0" err="1"/>
              <a:t>bunun</a:t>
            </a:r>
            <a:r>
              <a:rPr lang="en-US" sz="2400" dirty="0"/>
              <a:t> </a:t>
            </a:r>
            <a:r>
              <a:rPr lang="en-US" sz="2400" dirty="0" err="1"/>
              <a:t>yanında</a:t>
            </a:r>
            <a:r>
              <a:rPr lang="en-US" sz="2400" dirty="0"/>
              <a:t> </a:t>
            </a:r>
            <a:r>
              <a:rPr lang="en-US" sz="2400" dirty="0" err="1"/>
              <a:t>tetikleyiciler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çok</a:t>
            </a:r>
            <a:r>
              <a:rPr lang="en-US" sz="2400" dirty="0"/>
              <a:t> </a:t>
            </a:r>
            <a:r>
              <a:rPr lang="en-US" sz="2400" dirty="0" err="1"/>
              <a:t>işlem</a:t>
            </a:r>
            <a:r>
              <a:rPr lang="en-US" sz="2400" dirty="0"/>
              <a:t> </a:t>
            </a:r>
            <a:r>
              <a:rPr lang="en-US" sz="2400" dirty="0" err="1"/>
              <a:t>yapılabilir</a:t>
            </a:r>
            <a:r>
              <a:rPr lang="en-US" sz="2400" dirty="0"/>
              <a:t>. </a:t>
            </a:r>
            <a:r>
              <a:rPr lang="en-US" sz="2400" dirty="0" err="1"/>
              <a:t>Bunlar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b="1" dirty="0" err="1"/>
              <a:t>senaryolar</a:t>
            </a:r>
            <a:r>
              <a:rPr lang="en-US" sz="2400" dirty="0"/>
              <a:t> </a:t>
            </a:r>
            <a:r>
              <a:rPr lang="en-US" sz="2400" dirty="0" err="1"/>
              <a:t>vermek</a:t>
            </a:r>
            <a:r>
              <a:rPr lang="en-US" sz="2400" dirty="0"/>
              <a:t> </a:t>
            </a:r>
            <a:r>
              <a:rPr lang="en-US" sz="2400" dirty="0" err="1"/>
              <a:t>gerekirse</a:t>
            </a:r>
            <a:r>
              <a:rPr lang="en-US" sz="2400" dirty="0"/>
              <a:t>;</a:t>
            </a:r>
            <a:endParaRPr lang="tr-TR" sz="2400" dirty="0"/>
          </a:p>
          <a:p>
            <a:pPr lvl="1" algn="just"/>
            <a:r>
              <a:rPr lang="en-US" sz="2000" dirty="0" err="1"/>
              <a:t>Bazı</a:t>
            </a:r>
            <a:r>
              <a:rPr lang="en-US" sz="2000" dirty="0"/>
              <a:t> </a:t>
            </a:r>
            <a:r>
              <a:rPr lang="en-US" sz="2000" dirty="0" err="1"/>
              <a:t>saatlerde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tabanında</a:t>
            </a:r>
            <a:r>
              <a:rPr lang="en-US" sz="2000" dirty="0"/>
              <a:t> </a:t>
            </a:r>
            <a:r>
              <a:rPr lang="en-US" sz="2000" dirty="0" err="1"/>
              <a:t>yapılan</a:t>
            </a:r>
            <a:r>
              <a:rPr lang="en-US" sz="2000" dirty="0"/>
              <a:t> </a:t>
            </a:r>
            <a:r>
              <a:rPr lang="en-US" sz="2000" dirty="0" err="1"/>
              <a:t>işlemlere</a:t>
            </a:r>
            <a:r>
              <a:rPr lang="en-US" sz="2000" dirty="0"/>
              <a:t> </a:t>
            </a:r>
            <a:r>
              <a:rPr lang="en-US" sz="2000" b="1" dirty="0" err="1"/>
              <a:t>izin</a:t>
            </a:r>
            <a:r>
              <a:rPr lang="en-US" sz="2000" b="1" dirty="0"/>
              <a:t> </a:t>
            </a:r>
            <a:r>
              <a:rPr lang="en-US" sz="2000" b="1" dirty="0" err="1"/>
              <a:t>vermemek</a:t>
            </a:r>
            <a:r>
              <a:rPr lang="en-US" sz="2000" b="1" dirty="0"/>
              <a:t> </a:t>
            </a:r>
            <a:r>
              <a:rPr lang="en-US" sz="2000" dirty="0" err="1"/>
              <a:t>olabilir</a:t>
            </a:r>
            <a:r>
              <a:rPr lang="en-US" sz="2000" dirty="0"/>
              <a:t>. </a:t>
            </a:r>
            <a:endParaRPr lang="tr-TR" sz="2000" dirty="0"/>
          </a:p>
          <a:p>
            <a:pPr lvl="1" algn="just"/>
            <a:r>
              <a:rPr lang="en-US" sz="2000" dirty="0" err="1"/>
              <a:t>Yılı</a:t>
            </a:r>
            <a:r>
              <a:rPr lang="en-US" sz="2000" dirty="0"/>
              <a:t> </a:t>
            </a:r>
            <a:r>
              <a:rPr lang="en-US" sz="2000" dirty="0" err="1"/>
              <a:t>dolan</a:t>
            </a:r>
            <a:r>
              <a:rPr lang="en-US" sz="2000" dirty="0"/>
              <a:t> </a:t>
            </a:r>
            <a:r>
              <a:rPr lang="en-US" sz="2000" dirty="0" err="1"/>
              <a:t>personelin</a:t>
            </a:r>
            <a:r>
              <a:rPr lang="en-US" sz="2000" dirty="0"/>
              <a:t> </a:t>
            </a:r>
            <a:r>
              <a:rPr lang="en-US" sz="2000" dirty="0" err="1"/>
              <a:t>maaşına</a:t>
            </a:r>
            <a:r>
              <a:rPr lang="en-US" sz="2000" dirty="0"/>
              <a:t> </a:t>
            </a:r>
            <a:r>
              <a:rPr lang="en-US" sz="2000" b="1" dirty="0" err="1"/>
              <a:t>otomatik</a:t>
            </a:r>
            <a:r>
              <a:rPr lang="en-US" sz="2000" dirty="0"/>
              <a:t> </a:t>
            </a:r>
            <a:r>
              <a:rPr lang="en-US" sz="2000" dirty="0" err="1"/>
              <a:t>zam</a:t>
            </a:r>
            <a:r>
              <a:rPr lang="en-US" sz="2000" dirty="0"/>
              <a:t> </a:t>
            </a:r>
            <a:r>
              <a:rPr lang="en-US" sz="2000" dirty="0" err="1"/>
              <a:t>yapmak</a:t>
            </a:r>
            <a:r>
              <a:rPr lang="en-US" sz="2000" dirty="0"/>
              <a:t> </a:t>
            </a:r>
            <a:r>
              <a:rPr lang="en-US" sz="2000" dirty="0" err="1"/>
              <a:t>verilebilir</a:t>
            </a:r>
            <a:r>
              <a:rPr lang="en-US" sz="2000" dirty="0"/>
              <a:t>.</a:t>
            </a:r>
            <a:endParaRPr lang="tr-TR" sz="2000" dirty="0"/>
          </a:p>
          <a:p>
            <a:pPr lvl="1" algn="just"/>
            <a:r>
              <a:rPr lang="en-US" sz="2000" dirty="0"/>
              <a:t>Veri </a:t>
            </a:r>
            <a:r>
              <a:rPr lang="en-US" sz="2000" b="1" dirty="0" err="1"/>
              <a:t>eklenildiğinde</a:t>
            </a:r>
            <a:r>
              <a:rPr lang="en-US" sz="2000" dirty="0"/>
              <a:t>, </a:t>
            </a:r>
            <a:r>
              <a:rPr lang="en-US" sz="2000" b="1" dirty="0" err="1"/>
              <a:t>silindiğinde</a:t>
            </a:r>
            <a:r>
              <a:rPr lang="en-US" sz="2000" dirty="0"/>
              <a:t> </a:t>
            </a:r>
            <a:r>
              <a:rPr lang="en-US" sz="2000" dirty="0" err="1"/>
              <a:t>ya</a:t>
            </a:r>
            <a:r>
              <a:rPr lang="en-US" sz="2000" dirty="0"/>
              <a:t> da </a:t>
            </a:r>
            <a:r>
              <a:rPr lang="en-US" sz="2000" b="1" dirty="0" err="1"/>
              <a:t>güncelliğinde</a:t>
            </a:r>
            <a:r>
              <a:rPr lang="en-US" sz="2000" dirty="0"/>
              <a:t> </a:t>
            </a:r>
            <a:r>
              <a:rPr lang="en-US" sz="2000" dirty="0" err="1"/>
              <a:t>yapılacak</a:t>
            </a:r>
            <a:r>
              <a:rPr lang="en-US" sz="2000" dirty="0"/>
              <a:t> </a:t>
            </a:r>
            <a:r>
              <a:rPr lang="en-US" sz="2000" dirty="0" err="1"/>
              <a:t>işlemler</a:t>
            </a:r>
            <a:r>
              <a:rPr lang="en-US" sz="2000" dirty="0"/>
              <a:t> </a:t>
            </a:r>
            <a:r>
              <a:rPr lang="en-US" sz="2000" dirty="0" err="1"/>
              <a:t>verilebilir</a:t>
            </a:r>
            <a:endParaRPr lang="en-US" sz="2000" dirty="0"/>
          </a:p>
          <a:p>
            <a:pPr algn="just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E7AA9-5135-4BD5-5F52-6EC9D42A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7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4686-EBF9-328F-4A81-0E63A8D8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Tetikleyiciler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(Triggers)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4C874-0B13-3B9B-A741-3F040F018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365750" cy="448627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Tetikleyiciler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grupta</a:t>
            </a:r>
            <a:r>
              <a:rPr lang="en-US" dirty="0"/>
              <a:t> </a:t>
            </a:r>
            <a:r>
              <a:rPr lang="en-US" dirty="0" err="1"/>
              <a:t>toplanabilir</a:t>
            </a:r>
            <a:r>
              <a:rPr lang="en-US" dirty="0"/>
              <a:t>. </a:t>
            </a:r>
            <a:endParaRPr lang="tr-TR" dirty="0"/>
          </a:p>
          <a:p>
            <a:pPr lvl="1" algn="just"/>
            <a:r>
              <a:rPr lang="en-US" b="1" dirty="0"/>
              <a:t>Before, After </a:t>
            </a:r>
            <a:r>
              <a:rPr lang="en-US" b="1" dirty="0" err="1"/>
              <a:t>Tetikleyicileri</a:t>
            </a:r>
            <a:endParaRPr lang="tr-TR" b="1" dirty="0"/>
          </a:p>
          <a:p>
            <a:pPr lvl="2" algn="just"/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giriş</a:t>
            </a:r>
            <a:r>
              <a:rPr lang="en-US" dirty="0"/>
              <a:t>, </a:t>
            </a:r>
            <a:r>
              <a:rPr lang="en-US" dirty="0" err="1"/>
              <a:t>çıkışları</a:t>
            </a:r>
            <a:r>
              <a:rPr lang="en-US" dirty="0"/>
              <a:t>, DDL </a:t>
            </a:r>
            <a:r>
              <a:rPr lang="en-US" dirty="0" err="1"/>
              <a:t>cümleleri</a:t>
            </a:r>
            <a:r>
              <a:rPr lang="en-US" dirty="0"/>
              <a:t> (CREATE, ALTER </a:t>
            </a:r>
            <a:r>
              <a:rPr lang="en-US" dirty="0" err="1"/>
              <a:t>ve</a:t>
            </a:r>
            <a:r>
              <a:rPr lang="en-US" dirty="0"/>
              <a:t> DROP,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şema</a:t>
            </a:r>
            <a:r>
              <a:rPr lang="en-US" dirty="0"/>
              <a:t>) </a:t>
            </a:r>
            <a:r>
              <a:rPr lang="en-US" dirty="0" err="1"/>
              <a:t>ve</a:t>
            </a:r>
            <a:r>
              <a:rPr lang="en-US" dirty="0"/>
              <a:t> DML </a:t>
            </a:r>
            <a:r>
              <a:rPr lang="en-US" dirty="0" err="1"/>
              <a:t>cümleleri</a:t>
            </a:r>
            <a:r>
              <a:rPr lang="en-US" dirty="0"/>
              <a:t> (DELETE, UPDATE, INSERT,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)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tasarlanmıştır</a:t>
            </a:r>
            <a:r>
              <a:rPr lang="en-US" dirty="0"/>
              <a:t>. </a:t>
            </a:r>
            <a:endParaRPr lang="tr-TR" dirty="0"/>
          </a:p>
          <a:p>
            <a:pPr lvl="1" algn="just"/>
            <a:r>
              <a:rPr lang="en-US" b="1" dirty="0"/>
              <a:t>Instead Of </a:t>
            </a:r>
            <a:r>
              <a:rPr lang="en-US" b="1" dirty="0" err="1"/>
              <a:t>Tetikleyicileri</a:t>
            </a:r>
            <a:endParaRPr lang="tr-TR" b="1" dirty="0"/>
          </a:p>
          <a:p>
            <a:pPr lvl="2" algn="just"/>
            <a:r>
              <a:rPr lang="en-US" dirty="0" err="1"/>
              <a:t>Görünümler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tasarlanmıştır</a:t>
            </a:r>
            <a:r>
              <a:rPr lang="en-US" dirty="0"/>
              <a:t>. </a:t>
            </a:r>
            <a:endParaRPr lang="tr-TR" dirty="0"/>
          </a:p>
          <a:p>
            <a:pPr lvl="1" algn="just"/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Tetikleyicileri</a:t>
            </a:r>
            <a:r>
              <a:rPr lang="en-US" b="1" dirty="0"/>
              <a:t> </a:t>
            </a:r>
            <a:endParaRPr lang="tr-TR" b="1" dirty="0"/>
          </a:p>
          <a:p>
            <a:pPr lvl="2" algn="just"/>
            <a:r>
              <a:rPr lang="en-US" dirty="0"/>
              <a:t>Bir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olayında</a:t>
            </a:r>
            <a:r>
              <a:rPr lang="en-US" dirty="0"/>
              <a:t> </a:t>
            </a:r>
            <a:r>
              <a:rPr lang="en-US" dirty="0" err="1"/>
              <a:t>tasarlanmıştır</a:t>
            </a:r>
            <a:r>
              <a:rPr lang="en-US" dirty="0"/>
              <a:t>.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dirty="0" err="1"/>
              <a:t>veritabanının</a:t>
            </a:r>
            <a:r>
              <a:rPr lang="en-US" dirty="0"/>
              <a:t> </a:t>
            </a:r>
            <a:r>
              <a:rPr lang="en-US" dirty="0" err="1"/>
              <a:t>başlatılması</a:t>
            </a:r>
            <a:r>
              <a:rPr lang="en-US" dirty="0"/>
              <a:t>, </a:t>
            </a:r>
            <a:r>
              <a:rPr lang="en-US" dirty="0" err="1"/>
              <a:t>sonlandırılması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sunucu</a:t>
            </a:r>
            <a:r>
              <a:rPr lang="en-US" dirty="0"/>
              <a:t> (server)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mesajlarıdır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0219A-4112-B856-EC0E-3D2BB3A7B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81EA0-045C-F048-8894-CBE92A5F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074" y="1690688"/>
            <a:ext cx="5509126" cy="42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8034-2940-AC8A-B098-87AF169A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Tetikleyiciler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(Triggers)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6022-E8CB-B51D-1BDE-0CF683213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4191492" cy="466566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Maçlar</a:t>
            </a:r>
            <a:r>
              <a:rPr lang="en-US" sz="2400" dirty="0"/>
              <a:t> </a:t>
            </a:r>
            <a:r>
              <a:rPr lang="en-US" sz="2400" dirty="0" err="1"/>
              <a:t>tablosuna</a:t>
            </a:r>
            <a:r>
              <a:rPr lang="en-US" sz="2400" dirty="0"/>
              <a:t> yeni </a:t>
            </a:r>
            <a:r>
              <a:rPr lang="en-US" sz="2400" dirty="0" err="1"/>
              <a:t>maç</a:t>
            </a:r>
            <a:r>
              <a:rPr lang="en-US" sz="2400" dirty="0"/>
              <a:t> </a:t>
            </a:r>
            <a:r>
              <a:rPr lang="en-US" sz="2400" dirty="0" err="1"/>
              <a:t>girildiğinde</a:t>
            </a:r>
            <a:r>
              <a:rPr lang="en-US" sz="2400" dirty="0"/>
              <a:t> </a:t>
            </a:r>
            <a:r>
              <a:rPr lang="en-US" sz="2400" dirty="0" err="1"/>
              <a:t>sonuçlara</a:t>
            </a:r>
            <a:r>
              <a:rPr lang="en-US" sz="2400" dirty="0"/>
              <a:t> </a:t>
            </a:r>
            <a:r>
              <a:rPr lang="en-US" sz="2400" dirty="0" err="1"/>
              <a:t>bakarak</a:t>
            </a:r>
            <a:r>
              <a:rPr lang="en-US" sz="2400" dirty="0"/>
              <a:t> </a:t>
            </a:r>
            <a:r>
              <a:rPr lang="en-US" sz="2400" dirty="0" err="1"/>
              <a:t>takımların</a:t>
            </a:r>
            <a:r>
              <a:rPr lang="en-US" sz="2400" dirty="0"/>
              <a:t> </a:t>
            </a:r>
            <a:r>
              <a:rPr lang="en-US" sz="2400" dirty="0" err="1"/>
              <a:t>puanlarını</a:t>
            </a:r>
            <a:r>
              <a:rPr lang="en-US" sz="2400" dirty="0"/>
              <a:t> </a:t>
            </a:r>
            <a:r>
              <a:rPr lang="en-US" sz="2400" dirty="0" err="1"/>
              <a:t>güncelleyen</a:t>
            </a:r>
            <a:r>
              <a:rPr lang="en-US" sz="2400" dirty="0"/>
              <a:t> </a:t>
            </a:r>
            <a:r>
              <a:rPr lang="en-US" sz="2400" dirty="0" err="1"/>
              <a:t>tetikleyici</a:t>
            </a:r>
            <a:r>
              <a:rPr lang="en-US" sz="2400" dirty="0"/>
              <a:t> </a:t>
            </a:r>
            <a:r>
              <a:rPr lang="en-US" sz="2400" dirty="0" err="1"/>
              <a:t>kodunu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17879-9B14-9104-181B-CAFABCD10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96D9B-F37B-87A5-A1D1-2CB09521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08" y="1511300"/>
            <a:ext cx="6710366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33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BC41-EB0D-0200-D2D6-086B610F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Tetikleyiciler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(Triggers)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157A9-1D99-CBFB-B996-D7461CCE6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250"/>
            <a:ext cx="10515600" cy="468471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İlk </a:t>
            </a:r>
            <a:r>
              <a:rPr lang="en-US" sz="2000" dirty="0" err="1"/>
              <a:t>örnek</a:t>
            </a:r>
            <a:r>
              <a:rPr lang="en-US" sz="2000" dirty="0"/>
              <a:t> STADLAR </a:t>
            </a:r>
            <a:r>
              <a:rPr lang="en-US" sz="2000" dirty="0" err="1"/>
              <a:t>tablosundan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b="1" dirty="0" err="1"/>
              <a:t>sildirmeyen</a:t>
            </a:r>
            <a:r>
              <a:rPr lang="en-US" sz="2000" dirty="0"/>
              <a:t> </a:t>
            </a:r>
            <a:r>
              <a:rPr lang="en-US" sz="2000" b="1" dirty="0"/>
              <a:t>Before</a:t>
            </a:r>
            <a:r>
              <a:rPr lang="en-US" sz="2000" dirty="0"/>
              <a:t> </a:t>
            </a:r>
            <a:r>
              <a:rPr lang="en-US" sz="2000" dirty="0" err="1"/>
              <a:t>tetikleyicisi</a:t>
            </a:r>
            <a:r>
              <a:rPr lang="en-US" sz="2000" dirty="0"/>
              <a:t>, </a:t>
            </a:r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örnek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</a:t>
            </a:r>
            <a:r>
              <a:rPr lang="en-US" sz="2000" dirty="0" err="1"/>
              <a:t>Cumartesi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Pazar</a:t>
            </a:r>
            <a:r>
              <a:rPr lang="en-US" sz="2000" dirty="0"/>
              <a:t> </a:t>
            </a:r>
            <a:r>
              <a:rPr lang="en-US" sz="2000" dirty="0" err="1"/>
              <a:t>günleri</a:t>
            </a:r>
            <a:r>
              <a:rPr lang="en-US" sz="2000" dirty="0"/>
              <a:t> </a:t>
            </a:r>
            <a:r>
              <a:rPr lang="en-US" sz="2000" b="1" dirty="0" err="1"/>
              <a:t>silme</a:t>
            </a:r>
            <a:r>
              <a:rPr lang="en-US" sz="2000" b="1" dirty="0"/>
              <a:t>, </a:t>
            </a:r>
            <a:r>
              <a:rPr lang="en-US" sz="2000" b="1" dirty="0" err="1"/>
              <a:t>ekleme</a:t>
            </a:r>
            <a:r>
              <a:rPr lang="en-US" sz="2000" b="1" dirty="0"/>
              <a:t> </a:t>
            </a:r>
            <a:r>
              <a:rPr lang="en-US" sz="2000" b="1" dirty="0" err="1"/>
              <a:t>ve</a:t>
            </a:r>
            <a:r>
              <a:rPr lang="en-US" sz="2000" b="1" dirty="0"/>
              <a:t> </a:t>
            </a:r>
            <a:r>
              <a:rPr lang="en-US" sz="2000" b="1" dirty="0" err="1"/>
              <a:t>güncelleme</a:t>
            </a:r>
            <a:r>
              <a:rPr lang="en-US" sz="2000" b="1" dirty="0"/>
              <a:t> </a:t>
            </a:r>
            <a:r>
              <a:rPr lang="en-US" sz="2000" dirty="0" err="1"/>
              <a:t>işlemini</a:t>
            </a:r>
            <a:r>
              <a:rPr lang="en-US" sz="2000" dirty="0"/>
              <a:t> </a:t>
            </a:r>
            <a:r>
              <a:rPr lang="en-US" sz="2000" dirty="0" err="1"/>
              <a:t>engelleyen</a:t>
            </a:r>
            <a:r>
              <a:rPr lang="en-US" sz="2000" dirty="0"/>
              <a:t> </a:t>
            </a:r>
            <a:r>
              <a:rPr lang="en-US" sz="2000" b="1" dirty="0"/>
              <a:t>BEFORE</a:t>
            </a:r>
            <a:r>
              <a:rPr lang="en-US" sz="2000" dirty="0"/>
              <a:t> </a:t>
            </a:r>
            <a:r>
              <a:rPr lang="en-US" sz="2000" dirty="0" err="1"/>
              <a:t>tetikleyicisi</a:t>
            </a:r>
            <a:r>
              <a:rPr lang="en-US" sz="2000" dirty="0"/>
              <a:t> </a:t>
            </a:r>
            <a:r>
              <a:rPr lang="en-US" sz="2000" dirty="0" err="1"/>
              <a:t>örneğidir</a:t>
            </a:r>
            <a:r>
              <a:rPr lang="en-US" sz="20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9DEE1-D938-1220-80DC-C1FB49F33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A3E9D-7C8E-09E9-3340-9682319FA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6274"/>
            <a:ext cx="6333828" cy="1965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C11072-88EE-1C04-31BA-6D5ADE37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074" y="4471935"/>
            <a:ext cx="7363815" cy="22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8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8A6-1212-C611-F4EE-11281BD0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İmleçler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(Cursors)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159E9-7D6F-66D9-424C-F2B05BECF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550"/>
            <a:ext cx="10515600" cy="509904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PL/</a:t>
            </a:r>
            <a:r>
              <a:rPr lang="en-US" dirty="0" err="1"/>
              <a:t>SQL’de</a:t>
            </a:r>
            <a:r>
              <a:rPr lang="en-US" dirty="0"/>
              <a:t> </a:t>
            </a:r>
            <a:r>
              <a:rPr lang="en-US" b="1" dirty="0" err="1"/>
              <a:t>çok</a:t>
            </a:r>
            <a:r>
              <a:rPr lang="en-US" b="1" dirty="0"/>
              <a:t> </a:t>
            </a:r>
            <a:r>
              <a:rPr lang="en-US" b="1" dirty="0" err="1"/>
              <a:t>kayıt</a:t>
            </a:r>
            <a:r>
              <a:rPr lang="en-US" b="1" dirty="0"/>
              <a:t> </a:t>
            </a:r>
            <a:r>
              <a:rPr lang="en-US" b="1" dirty="0" err="1"/>
              <a:t>içeren</a:t>
            </a:r>
            <a:r>
              <a:rPr lang="en-US" b="1" dirty="0"/>
              <a:t> </a:t>
            </a:r>
            <a:r>
              <a:rPr lang="en-US" dirty="0" err="1"/>
              <a:t>tablolar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faydalıdır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Amacı</a:t>
            </a:r>
            <a:r>
              <a:rPr lang="en-US" dirty="0"/>
              <a:t>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dirty="0" err="1"/>
              <a:t>kaydın</a:t>
            </a:r>
            <a:r>
              <a:rPr lang="en-US" dirty="0"/>
              <a:t> </a:t>
            </a:r>
            <a:r>
              <a:rPr lang="en-US" b="1" dirty="0" err="1"/>
              <a:t>hafızaya</a:t>
            </a:r>
            <a:r>
              <a:rPr lang="en-US" b="1" dirty="0"/>
              <a:t> </a:t>
            </a:r>
            <a:r>
              <a:rPr lang="en-US" b="1" dirty="0" err="1"/>
              <a:t>getirilmesi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yapılmasıdır</a:t>
            </a:r>
            <a:r>
              <a:rPr lang="en-US" dirty="0"/>
              <a:t>. Oracle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 err="1"/>
              <a:t>hafızada</a:t>
            </a:r>
            <a:r>
              <a:rPr lang="en-US" b="1" dirty="0"/>
              <a:t> </a:t>
            </a:r>
            <a:r>
              <a:rPr lang="en-US" b="1" dirty="0" err="1"/>
              <a:t>yer</a:t>
            </a:r>
            <a:r>
              <a:rPr lang="en-US" b="1" dirty="0"/>
              <a:t> </a:t>
            </a:r>
            <a:r>
              <a:rPr lang="en-US" b="1" dirty="0" err="1"/>
              <a:t>açmaktadır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İki</a:t>
            </a:r>
            <a:r>
              <a:rPr lang="en-US" dirty="0"/>
              <a:t> </a:t>
            </a:r>
            <a:r>
              <a:rPr lang="en-US" dirty="0" err="1"/>
              <a:t>çeşit</a:t>
            </a:r>
            <a:r>
              <a:rPr lang="en-US" dirty="0"/>
              <a:t> </a:t>
            </a:r>
            <a:r>
              <a:rPr lang="en-US" b="1" dirty="0" err="1"/>
              <a:t>imleç</a:t>
            </a:r>
            <a:r>
              <a:rPr lang="en-US" dirty="0"/>
              <a:t> </a:t>
            </a:r>
            <a:r>
              <a:rPr lang="en-US" dirty="0" err="1"/>
              <a:t>mevcuttur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b="1" dirty="0" err="1"/>
              <a:t>Kapalı</a:t>
            </a:r>
            <a:r>
              <a:rPr lang="en-US" b="1" dirty="0"/>
              <a:t> (Implicit)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Açık</a:t>
            </a:r>
            <a:r>
              <a:rPr lang="en-US" b="1" dirty="0"/>
              <a:t> (Explicit) </a:t>
            </a:r>
            <a:r>
              <a:rPr lang="en-US" dirty="0" err="1"/>
              <a:t>imleç</a:t>
            </a:r>
            <a:r>
              <a:rPr lang="en-US" dirty="0"/>
              <a:t> </a:t>
            </a:r>
            <a:r>
              <a:rPr lang="en-US" dirty="0" err="1"/>
              <a:t>tipleridir</a:t>
            </a:r>
            <a:r>
              <a:rPr lang="en-US" dirty="0"/>
              <a:t>. </a:t>
            </a:r>
            <a:endParaRPr lang="tr-TR" dirty="0"/>
          </a:p>
          <a:p>
            <a:pPr lvl="1" algn="just"/>
            <a:r>
              <a:rPr lang="en-US" b="1" dirty="0" err="1"/>
              <a:t>Kapalı</a:t>
            </a:r>
            <a:r>
              <a:rPr lang="en-US" b="1" dirty="0"/>
              <a:t> </a:t>
            </a:r>
            <a:r>
              <a:rPr lang="en-US" b="1" dirty="0" err="1"/>
              <a:t>imleçler</a:t>
            </a:r>
            <a:r>
              <a:rPr lang="en-US" b="1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Select, Delete, Insert </a:t>
            </a:r>
            <a:r>
              <a:rPr lang="en-US" dirty="0" err="1">
                <a:solidFill>
                  <a:srgbClr val="C00000"/>
                </a:solidFill>
              </a:rPr>
              <a:t>ve</a:t>
            </a:r>
            <a:r>
              <a:rPr lang="en-US" dirty="0">
                <a:solidFill>
                  <a:srgbClr val="C00000"/>
                </a:solidFill>
              </a:rPr>
              <a:t> Update SQL </a:t>
            </a:r>
            <a:r>
              <a:rPr lang="en-US" dirty="0" err="1">
                <a:solidFill>
                  <a:srgbClr val="C00000"/>
                </a:solidFill>
              </a:rPr>
              <a:t>cümleleri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açılan</a:t>
            </a:r>
            <a:r>
              <a:rPr lang="en-US" dirty="0"/>
              <a:t> </a:t>
            </a:r>
            <a:r>
              <a:rPr lang="en-US" dirty="0" err="1"/>
              <a:t>imleçlerdir</a:t>
            </a:r>
            <a:r>
              <a:rPr lang="en-US" dirty="0"/>
              <a:t>. </a:t>
            </a:r>
          </a:p>
          <a:p>
            <a:pPr lvl="1" algn="just"/>
            <a:r>
              <a:rPr lang="en-US" b="1" dirty="0" err="1"/>
              <a:t>Açık</a:t>
            </a:r>
            <a:r>
              <a:rPr lang="en-US" b="1" dirty="0"/>
              <a:t> </a:t>
            </a:r>
            <a:r>
              <a:rPr lang="en-US" b="1" dirty="0" err="1"/>
              <a:t>imleç</a:t>
            </a:r>
            <a:r>
              <a:rPr lang="en-US" b="1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kullanıcı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tarafından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tanımlanan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/>
              <a:t>imleç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</a:t>
            </a:r>
          </a:p>
          <a:p>
            <a:pPr lvl="2" algn="just"/>
            <a:r>
              <a:rPr lang="en-US" dirty="0"/>
              <a:t>Bunun </a:t>
            </a:r>
            <a:r>
              <a:rPr lang="en-US" dirty="0" err="1"/>
              <a:t>yanında</a:t>
            </a:r>
            <a:r>
              <a:rPr lang="en-US" dirty="0"/>
              <a:t> </a:t>
            </a:r>
            <a:r>
              <a:rPr lang="en-US" b="1" dirty="0" err="1"/>
              <a:t>açık</a:t>
            </a:r>
            <a:r>
              <a:rPr lang="en-US" b="1" dirty="0"/>
              <a:t> </a:t>
            </a:r>
            <a:r>
              <a:rPr lang="en-US" b="1" dirty="0" err="1"/>
              <a:t>imleçler</a:t>
            </a:r>
            <a:r>
              <a:rPr lang="en-US" b="1" dirty="0"/>
              <a:t>,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b="1" dirty="0" err="1"/>
              <a:t>güncelleme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diğer</a:t>
            </a:r>
            <a:r>
              <a:rPr lang="en-US" b="1" dirty="0"/>
              <a:t> </a:t>
            </a:r>
            <a:r>
              <a:rPr lang="en-US" b="1" dirty="0" err="1"/>
              <a:t>işlemler</a:t>
            </a:r>
            <a:r>
              <a:rPr lang="en-US" b="1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tanımlanırlar</a:t>
            </a:r>
            <a:r>
              <a:rPr lang="en-US" dirty="0"/>
              <a:t>. </a:t>
            </a:r>
            <a:r>
              <a:rPr lang="en-US" dirty="0" err="1"/>
              <a:t>Kayıtları</a:t>
            </a:r>
            <a:r>
              <a:rPr lang="en-US" dirty="0"/>
              <a:t> </a:t>
            </a:r>
            <a:r>
              <a:rPr lang="en-US" dirty="0" err="1"/>
              <a:t>getirmek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döngü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özellikle</a:t>
            </a:r>
            <a:r>
              <a:rPr lang="en-US" dirty="0"/>
              <a:t> de For </a:t>
            </a:r>
            <a:r>
              <a:rPr lang="en-US" dirty="0" err="1"/>
              <a:t>döngüsünü</a:t>
            </a:r>
            <a:r>
              <a:rPr lang="en-US" dirty="0"/>
              <a:t> </a:t>
            </a:r>
            <a:r>
              <a:rPr lang="en-US" dirty="0" err="1"/>
              <a:t>kullanmak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faydalı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. </a:t>
            </a:r>
          </a:p>
          <a:p>
            <a:pPr lvl="2" algn="just"/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imleçlerde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 err="1"/>
              <a:t>üç</a:t>
            </a:r>
            <a:r>
              <a:rPr lang="en-US" b="1" dirty="0"/>
              <a:t> </a:t>
            </a:r>
            <a:r>
              <a:rPr lang="en-US" b="1" dirty="0" err="1"/>
              <a:t>komut</a:t>
            </a:r>
            <a:r>
              <a:rPr lang="en-US" b="1" dirty="0"/>
              <a:t> </a:t>
            </a:r>
            <a:r>
              <a:rPr lang="en-US" b="1" dirty="0" err="1"/>
              <a:t>özellik</a:t>
            </a:r>
            <a:r>
              <a:rPr lang="en-US" b="1" dirty="0"/>
              <a:t> </a:t>
            </a:r>
            <a:r>
              <a:rPr lang="en-US" b="1" dirty="0" err="1"/>
              <a:t>mevcuttur</a:t>
            </a:r>
            <a:r>
              <a:rPr lang="en-US" dirty="0"/>
              <a:t>. </a:t>
            </a:r>
          </a:p>
          <a:p>
            <a:pPr lvl="3" algn="just"/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b="1" dirty="0"/>
              <a:t>OPEN</a:t>
            </a:r>
            <a:r>
              <a:rPr lang="en-US" dirty="0"/>
              <a:t>, </a:t>
            </a:r>
            <a:r>
              <a:rPr lang="en-US" b="1" dirty="0"/>
              <a:t>FETCH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CLOSE</a:t>
            </a:r>
            <a:r>
              <a:rPr lang="en-US" dirty="0"/>
              <a:t> </a:t>
            </a:r>
            <a:r>
              <a:rPr lang="en-US" dirty="0" err="1"/>
              <a:t>komutlarıdır</a:t>
            </a:r>
            <a:r>
              <a:rPr lang="en-US" dirty="0"/>
              <a:t>. </a:t>
            </a:r>
            <a:r>
              <a:rPr lang="en-US" b="1" dirty="0"/>
              <a:t>DECLARE</a:t>
            </a:r>
            <a:r>
              <a:rPr lang="en-US" dirty="0"/>
              <a:t> </a:t>
            </a:r>
            <a:r>
              <a:rPr lang="en-US" dirty="0" err="1"/>
              <a:t>kısmında</a:t>
            </a:r>
            <a:r>
              <a:rPr lang="en-US" dirty="0"/>
              <a:t> </a:t>
            </a:r>
            <a:r>
              <a:rPr lang="en-US" dirty="0" err="1"/>
              <a:t>tanımlanan</a:t>
            </a:r>
            <a:r>
              <a:rPr lang="en-US" dirty="0"/>
              <a:t> </a:t>
            </a:r>
            <a:r>
              <a:rPr lang="en-US" dirty="0" err="1"/>
              <a:t>imleç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dirty="0" err="1"/>
              <a:t>komutu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açılır</a:t>
            </a:r>
            <a:r>
              <a:rPr lang="en-US" dirty="0"/>
              <a:t>. </a:t>
            </a:r>
            <a:r>
              <a:rPr lang="en-US" b="1" dirty="0"/>
              <a:t>FETCH</a:t>
            </a:r>
            <a:r>
              <a:rPr lang="en-US" dirty="0"/>
              <a:t> </a:t>
            </a:r>
            <a:r>
              <a:rPr lang="en-US" dirty="0" err="1"/>
              <a:t>komutu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kayıtlar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çağırılıp</a:t>
            </a:r>
            <a:r>
              <a:rPr lang="en-US" dirty="0"/>
              <a:t>, </a:t>
            </a:r>
            <a:r>
              <a:rPr lang="en-US" dirty="0" err="1"/>
              <a:t>işlenir</a:t>
            </a:r>
            <a:r>
              <a:rPr lang="en-US" dirty="0"/>
              <a:t>. </a:t>
            </a:r>
            <a:r>
              <a:rPr lang="en-US" b="1" dirty="0"/>
              <a:t>CLOSE</a:t>
            </a:r>
            <a:r>
              <a:rPr lang="en-US" dirty="0"/>
              <a:t> </a:t>
            </a:r>
            <a:r>
              <a:rPr lang="en-US" dirty="0" err="1"/>
              <a:t>komutu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imleç</a:t>
            </a:r>
            <a:r>
              <a:rPr lang="en-US" dirty="0"/>
              <a:t> </a:t>
            </a:r>
            <a:r>
              <a:rPr lang="en-US" dirty="0" err="1"/>
              <a:t>kapatılır</a:t>
            </a:r>
            <a:r>
              <a:rPr lang="en-US" dirty="0"/>
              <a:t>. Bu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görelim</a:t>
            </a:r>
            <a:r>
              <a:rPr lang="en-US" dirty="0"/>
              <a:t>.</a:t>
            </a:r>
            <a:r>
              <a:rPr lang="tr-TR" dirty="0"/>
              <a:t> </a:t>
            </a:r>
            <a:endParaRPr lang="en-US" dirty="0"/>
          </a:p>
          <a:p>
            <a:pPr lvl="1" algn="just"/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0FC04-BBC4-8ED8-1217-7BE41CCB0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E3D5-EFAC-1D34-8C5A-2CB20FFA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İmleçler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(Cursors)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393EF-0F19-5726-CB15-5C9FC2D02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Kapalı</a:t>
            </a:r>
            <a:r>
              <a:rPr lang="en-US" sz="2400" b="1" dirty="0"/>
              <a:t> </a:t>
            </a:r>
            <a:r>
              <a:rPr lang="en-US" sz="2400" b="1" dirty="0" err="1"/>
              <a:t>imleçler</a:t>
            </a:r>
            <a:r>
              <a:rPr lang="en-US" sz="2400" b="1" dirty="0"/>
              <a:t>, </a:t>
            </a:r>
            <a:r>
              <a:rPr lang="en-US" sz="2400" dirty="0"/>
              <a:t>PL/SQL </a:t>
            </a:r>
            <a:r>
              <a:rPr lang="en-US" sz="2400" dirty="0" err="1"/>
              <a:t>bloklarında</a:t>
            </a:r>
            <a:r>
              <a:rPr lang="en-US" sz="2400" dirty="0"/>
              <a:t> </a:t>
            </a:r>
            <a:r>
              <a:rPr lang="en-US" sz="2400" dirty="0" err="1"/>
              <a:t>yazılan</a:t>
            </a:r>
            <a:r>
              <a:rPr lang="en-US" sz="2400" dirty="0"/>
              <a:t> SQL </a:t>
            </a:r>
            <a:r>
              <a:rPr lang="en-US" sz="2400" dirty="0" err="1"/>
              <a:t>cümleleri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tarafından</a:t>
            </a:r>
            <a:r>
              <a:rPr lang="en-US" sz="2400" dirty="0"/>
              <a:t> </a:t>
            </a:r>
            <a:r>
              <a:rPr lang="en-US" sz="2400" dirty="0" err="1"/>
              <a:t>tanımlanır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bunun</a:t>
            </a:r>
            <a:r>
              <a:rPr lang="en-US" sz="2400" dirty="0"/>
              <a:t> </a:t>
            </a:r>
            <a:r>
              <a:rPr lang="en-US" sz="2400" dirty="0" err="1"/>
              <a:t>özelliklerini</a:t>
            </a:r>
            <a:r>
              <a:rPr lang="en-US" sz="2400" dirty="0"/>
              <a:t> </a:t>
            </a:r>
            <a:r>
              <a:rPr lang="en-US" sz="2400" dirty="0" err="1"/>
              <a:t>taşırlar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Bu </a:t>
            </a:r>
            <a:r>
              <a:rPr lang="en-US" sz="2400" dirty="0" err="1"/>
              <a:t>Özellikler</a:t>
            </a:r>
            <a:r>
              <a:rPr lang="en-US" sz="2400" dirty="0"/>
              <a:t>:</a:t>
            </a:r>
          </a:p>
          <a:p>
            <a:pPr algn="just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C8218-D440-EABE-459E-F492D394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70" y="3123222"/>
            <a:ext cx="10478761" cy="3559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6919D-CA66-2A1D-D734-DFDEA6FE6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40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E271-BBC7-2A77-E384-3CBD41D2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İmleçler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(Cursors)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8FA4-B2BB-66A1-CE4A-F6331D03B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tablosundan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silindiğinde</a:t>
            </a:r>
            <a:r>
              <a:rPr lang="en-US" sz="2000" dirty="0"/>
              <a:t> </a:t>
            </a:r>
            <a:r>
              <a:rPr lang="en-US" sz="2000" b="1" dirty="0" err="1"/>
              <a:t>silinen</a:t>
            </a:r>
            <a:r>
              <a:rPr lang="en-US" sz="2000" b="1" dirty="0"/>
              <a:t> </a:t>
            </a:r>
            <a:r>
              <a:rPr lang="en-US" sz="2000" b="1" dirty="0" err="1"/>
              <a:t>kaç</a:t>
            </a:r>
            <a:r>
              <a:rPr lang="en-US" sz="2000" b="1" dirty="0"/>
              <a:t> </a:t>
            </a:r>
            <a:r>
              <a:rPr lang="en-US" sz="2000" b="1" dirty="0" err="1"/>
              <a:t>kayıt</a:t>
            </a:r>
            <a:r>
              <a:rPr lang="en-US" sz="2000" b="1" dirty="0"/>
              <a:t> </a:t>
            </a:r>
            <a:r>
              <a:rPr lang="en-US" sz="2000" dirty="0" err="1"/>
              <a:t>olduğunu</a:t>
            </a:r>
            <a:r>
              <a:rPr lang="en-US" sz="2000" dirty="0"/>
              <a:t> </a:t>
            </a:r>
            <a:r>
              <a:rPr lang="en-US" sz="2000" dirty="0" err="1"/>
              <a:t>gösteren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kodunu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</a:t>
            </a:r>
            <a:endParaRPr lang="tr-T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18B35-0B0A-7CF4-850C-B6B5581AE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4E8248-C0A4-3665-1D63-4E9B1F34E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42" y="2230144"/>
            <a:ext cx="3219615" cy="3651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063E84-5B3A-0EBF-FA19-E6B62EA9F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71" y="2710461"/>
            <a:ext cx="6794500" cy="308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28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9AF2-E3FA-1CEF-4E6A-39630674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İmleçler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(Cursors)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9C33-50DB-4A23-0698-01DD764A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75900" cy="4486275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Puanı</a:t>
            </a:r>
            <a:r>
              <a:rPr lang="en-US" sz="2000" dirty="0"/>
              <a:t> 9’dan </a:t>
            </a:r>
            <a:r>
              <a:rPr lang="en-US" sz="2000" dirty="0" err="1"/>
              <a:t>küçük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dirty="0" err="1"/>
              <a:t>takımların</a:t>
            </a:r>
            <a:r>
              <a:rPr lang="en-US" sz="2000" dirty="0"/>
              <a:t> </a:t>
            </a:r>
            <a:r>
              <a:rPr lang="en-US" sz="2000" dirty="0" err="1"/>
              <a:t>adlarını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puanlarını</a:t>
            </a:r>
            <a:r>
              <a:rPr lang="en-US" sz="2000" dirty="0"/>
              <a:t> </a:t>
            </a:r>
            <a:r>
              <a:rPr lang="en-US" sz="2000" dirty="0" err="1"/>
              <a:t>yan</a:t>
            </a:r>
            <a:r>
              <a:rPr lang="en-US" sz="2000" dirty="0"/>
              <a:t> </a:t>
            </a:r>
            <a:r>
              <a:rPr lang="en-US" sz="2000" dirty="0" err="1"/>
              <a:t>yana</a:t>
            </a:r>
            <a:r>
              <a:rPr lang="en-US" sz="2000" dirty="0"/>
              <a:t> </a:t>
            </a:r>
            <a:r>
              <a:rPr lang="en-US" sz="2000" dirty="0" err="1"/>
              <a:t>yazan</a:t>
            </a:r>
            <a:r>
              <a:rPr lang="en-US" sz="2000" dirty="0"/>
              <a:t> </a:t>
            </a:r>
            <a:r>
              <a:rPr lang="en-US" sz="2000" dirty="0" err="1"/>
              <a:t>kodu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 (</a:t>
            </a:r>
            <a:r>
              <a:rPr lang="en-US" sz="2000" b="1" dirty="0"/>
              <a:t>Cursor</a:t>
            </a:r>
            <a:r>
              <a:rPr lang="en-US" sz="2000" dirty="0"/>
              <a:t> </a:t>
            </a:r>
            <a:r>
              <a:rPr lang="en-US" sz="2000" dirty="0" err="1"/>
              <a:t>kullanılacak</a:t>
            </a:r>
            <a:r>
              <a:rPr lang="en-US" sz="2000" dirty="0"/>
              <a:t>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09ECE-E8EB-B8F3-02F2-EAD5D886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6AB62-9A39-5AD4-6CEF-A67D2C240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25643"/>
            <a:ext cx="7849003" cy="3213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9A185F-0B63-83DB-501F-28CA9114E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509" y="2625643"/>
            <a:ext cx="2743341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0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1100-1079-255C-2097-0B95D205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İş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Blokları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(Transaction)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C62C8-7C40-8A70-06D0-2C08B773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904" y="1825625"/>
            <a:ext cx="6425895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/>
              <a:t>PL/</a:t>
            </a:r>
            <a:r>
              <a:rPr lang="en-US" sz="2400" dirty="0" err="1"/>
              <a:t>SQL’de</a:t>
            </a:r>
            <a:r>
              <a:rPr lang="en-US" sz="2400" dirty="0"/>
              <a:t> </a:t>
            </a:r>
            <a:r>
              <a:rPr lang="en-US" sz="2400" dirty="0" err="1"/>
              <a:t>transactionlar</a:t>
            </a:r>
            <a:r>
              <a:rPr lang="en-US" sz="2400" dirty="0"/>
              <a:t> </a:t>
            </a:r>
            <a:r>
              <a:rPr lang="en-US" sz="2400" b="1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tarafından</a:t>
            </a:r>
            <a:r>
              <a:rPr lang="en-US" sz="2400" dirty="0"/>
              <a:t> </a:t>
            </a:r>
            <a:r>
              <a:rPr lang="en-US" sz="2400" dirty="0" err="1"/>
              <a:t>yönetilen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yapıdır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Veri </a:t>
            </a:r>
            <a:r>
              <a:rPr lang="en-US" sz="2400" b="1" dirty="0" err="1"/>
              <a:t>bütünlüğünü</a:t>
            </a:r>
            <a:r>
              <a:rPr lang="en-US" sz="2400" b="1" dirty="0"/>
              <a:t> </a:t>
            </a:r>
            <a:r>
              <a:rPr lang="en-US" sz="2400" b="1" dirty="0" err="1"/>
              <a:t>ve</a:t>
            </a:r>
            <a:r>
              <a:rPr lang="en-US" sz="2400" b="1" dirty="0"/>
              <a:t> </a:t>
            </a:r>
            <a:r>
              <a:rPr lang="en-US" sz="2400" b="1" dirty="0" err="1"/>
              <a:t>doğruluğunu</a:t>
            </a:r>
            <a:r>
              <a:rPr lang="en-US" sz="2400" b="1" dirty="0"/>
              <a:t> </a:t>
            </a:r>
            <a:r>
              <a:rPr lang="en-US" sz="2400" dirty="0" err="1"/>
              <a:t>sağlamak</a:t>
            </a:r>
            <a:r>
              <a:rPr lang="en-US" sz="2400" dirty="0"/>
              <a:t> </a:t>
            </a:r>
            <a:r>
              <a:rPr lang="en-US" sz="2400" dirty="0" err="1"/>
              <a:t>amaçlı</a:t>
            </a:r>
            <a:r>
              <a:rPr lang="en-US" sz="2400" dirty="0"/>
              <a:t> </a:t>
            </a:r>
            <a:r>
              <a:rPr lang="en-US" sz="2400" b="1" dirty="0" err="1"/>
              <a:t>iş</a:t>
            </a:r>
            <a:r>
              <a:rPr lang="en-US" sz="2400" b="1" dirty="0"/>
              <a:t> </a:t>
            </a:r>
            <a:r>
              <a:rPr lang="en-US" sz="2400" b="1" dirty="0" err="1"/>
              <a:t>blokları</a:t>
            </a:r>
            <a:r>
              <a:rPr lang="en-US" sz="2400" b="1" dirty="0"/>
              <a:t> </a:t>
            </a:r>
            <a:r>
              <a:rPr lang="en-US" sz="2400" dirty="0" err="1"/>
              <a:t>oluşturulur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 err="1"/>
              <a:t>İstenildiği</a:t>
            </a:r>
            <a:r>
              <a:rPr lang="en-US" sz="2400" dirty="0"/>
              <a:t> </a:t>
            </a:r>
            <a:r>
              <a:rPr lang="en-US" sz="2400" dirty="0" err="1"/>
              <a:t>takdirde</a:t>
            </a:r>
            <a:r>
              <a:rPr lang="en-US" sz="2400" dirty="0"/>
              <a:t> </a:t>
            </a:r>
            <a:r>
              <a:rPr lang="en-US" sz="2400" b="1" dirty="0" err="1"/>
              <a:t>kullanıcılarda</a:t>
            </a:r>
            <a:r>
              <a:rPr lang="en-US" sz="2400" dirty="0"/>
              <a:t> </a:t>
            </a:r>
            <a:r>
              <a:rPr lang="en-US" sz="2400" dirty="0" err="1"/>
              <a:t>transcation</a:t>
            </a:r>
            <a:r>
              <a:rPr lang="en-US" sz="2400" dirty="0"/>
              <a:t> </a:t>
            </a:r>
            <a:r>
              <a:rPr lang="en-US" sz="2400" dirty="0" err="1"/>
              <a:t>blokları</a:t>
            </a:r>
            <a:r>
              <a:rPr lang="en-US" sz="2400" dirty="0"/>
              <a:t> </a:t>
            </a:r>
            <a:r>
              <a:rPr lang="en-US" sz="2400" dirty="0" err="1"/>
              <a:t>oluşturabilirler</a:t>
            </a:r>
            <a:r>
              <a:rPr lang="en-US" sz="2400" dirty="0"/>
              <a:t>. </a:t>
            </a:r>
          </a:p>
          <a:p>
            <a:pPr lvl="1" algn="just"/>
            <a:r>
              <a:rPr lang="en-US" sz="2000" dirty="0"/>
              <a:t>Transaction </a:t>
            </a:r>
            <a:r>
              <a:rPr lang="en-US" sz="2000" dirty="0" err="1"/>
              <a:t>mantığı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güzel</a:t>
            </a:r>
            <a:r>
              <a:rPr lang="en-US" sz="2000" dirty="0"/>
              <a:t> </a:t>
            </a:r>
            <a:r>
              <a:rPr lang="en-US" sz="2000" dirty="0" err="1"/>
              <a:t>örnek</a:t>
            </a:r>
            <a:r>
              <a:rPr lang="en-US" sz="2000" dirty="0"/>
              <a:t>,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ATM’den</a:t>
            </a:r>
            <a:r>
              <a:rPr lang="en-US" sz="2000" dirty="0"/>
              <a:t> para </a:t>
            </a:r>
            <a:r>
              <a:rPr lang="en-US" sz="2000" dirty="0" err="1"/>
              <a:t>çekme</a:t>
            </a:r>
            <a:r>
              <a:rPr lang="en-US" sz="2000" dirty="0"/>
              <a:t> </a:t>
            </a:r>
            <a:r>
              <a:rPr lang="en-US" sz="2000" dirty="0" err="1"/>
              <a:t>işlemi</a:t>
            </a:r>
            <a:r>
              <a:rPr lang="en-US" sz="2000" dirty="0"/>
              <a:t> </a:t>
            </a:r>
            <a:r>
              <a:rPr lang="en-US" sz="2000" dirty="0" err="1"/>
              <a:t>sırasında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banka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transaction </a:t>
            </a:r>
            <a:r>
              <a:rPr lang="en-US" sz="2000" dirty="0" err="1"/>
              <a:t>oluşturur</a:t>
            </a:r>
            <a:r>
              <a:rPr lang="en-US" sz="2000" dirty="0"/>
              <a:t>. </a:t>
            </a:r>
            <a:r>
              <a:rPr lang="en-US" sz="2000" dirty="0" err="1"/>
              <a:t>Parayı</a:t>
            </a:r>
            <a:r>
              <a:rPr lang="en-US" sz="2000" dirty="0"/>
              <a:t> </a:t>
            </a:r>
            <a:r>
              <a:rPr lang="en-US" sz="2000" dirty="0" err="1"/>
              <a:t>çekip</a:t>
            </a:r>
            <a:r>
              <a:rPr lang="en-US" sz="2000" dirty="0"/>
              <a:t> </a:t>
            </a:r>
            <a:r>
              <a:rPr lang="en-US" sz="2000" dirty="0" err="1"/>
              <a:t>işleminiz</a:t>
            </a:r>
            <a:r>
              <a:rPr lang="en-US" sz="2000" dirty="0"/>
              <a:t> </a:t>
            </a:r>
            <a:r>
              <a:rPr lang="en-US" sz="2000" dirty="0" err="1"/>
              <a:t>bitmeden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elektrik</a:t>
            </a:r>
            <a:r>
              <a:rPr lang="en-US" sz="2000" dirty="0"/>
              <a:t> </a:t>
            </a:r>
            <a:r>
              <a:rPr lang="en-US" sz="2000" dirty="0" err="1"/>
              <a:t>kesilmesi</a:t>
            </a:r>
            <a:r>
              <a:rPr lang="en-US" sz="2000" dirty="0"/>
              <a:t> </a:t>
            </a:r>
            <a:r>
              <a:rPr lang="en-US" sz="2000" dirty="0" err="1"/>
              <a:t>ya</a:t>
            </a:r>
            <a:r>
              <a:rPr lang="en-US" sz="2000" dirty="0"/>
              <a:t> da </a:t>
            </a:r>
            <a:r>
              <a:rPr lang="en-US" sz="2000" dirty="0" err="1"/>
              <a:t>başka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sorunla</a:t>
            </a:r>
            <a:r>
              <a:rPr lang="en-US" sz="2000" dirty="0"/>
              <a:t> </a:t>
            </a:r>
            <a:r>
              <a:rPr lang="en-US" sz="2000" dirty="0" err="1"/>
              <a:t>karşılaştığında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hemen</a:t>
            </a:r>
            <a:r>
              <a:rPr lang="en-US" sz="2000" dirty="0"/>
              <a:t> bloke </a:t>
            </a:r>
            <a:r>
              <a:rPr lang="en-US" sz="2000" dirty="0" err="1"/>
              <a:t>olacak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yapılan</a:t>
            </a:r>
            <a:r>
              <a:rPr lang="en-US" sz="2000" dirty="0"/>
              <a:t> </a:t>
            </a:r>
            <a:r>
              <a:rPr lang="en-US" sz="2000" dirty="0" err="1"/>
              <a:t>işlemler</a:t>
            </a:r>
            <a:r>
              <a:rPr lang="en-US" sz="2000" dirty="0"/>
              <a:t> </a:t>
            </a:r>
            <a:r>
              <a:rPr lang="en-US" sz="2000" dirty="0" err="1"/>
              <a:t>geri</a:t>
            </a:r>
            <a:r>
              <a:rPr lang="en-US" sz="2000" dirty="0"/>
              <a:t> </a:t>
            </a:r>
            <a:r>
              <a:rPr lang="en-US" sz="2000" dirty="0" err="1"/>
              <a:t>alınacaktır</a:t>
            </a:r>
            <a:r>
              <a:rPr lang="en-US" sz="2000" dirty="0"/>
              <a:t>. </a:t>
            </a:r>
          </a:p>
          <a:p>
            <a:pPr algn="just"/>
            <a:r>
              <a:rPr lang="en-US" sz="2400" dirty="0" err="1"/>
              <a:t>Genel</a:t>
            </a:r>
            <a:r>
              <a:rPr lang="en-US" sz="2400" dirty="0"/>
              <a:t>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dirty="0" err="1"/>
              <a:t>üç</a:t>
            </a:r>
            <a:r>
              <a:rPr lang="en-US" sz="2400" dirty="0"/>
              <a:t> </a:t>
            </a:r>
            <a:r>
              <a:rPr lang="en-US" sz="2400" dirty="0" err="1"/>
              <a:t>ifadesi</a:t>
            </a:r>
            <a:r>
              <a:rPr lang="en-US" sz="2400" dirty="0"/>
              <a:t> </a:t>
            </a:r>
            <a:r>
              <a:rPr lang="en-US" sz="2400" dirty="0" err="1"/>
              <a:t>vardır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 err="1"/>
              <a:t>Bunlar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FF0000"/>
                </a:solidFill>
              </a:rPr>
              <a:t>Commit, Rollback, </a:t>
            </a:r>
            <a:r>
              <a:rPr lang="en-US" sz="2400" b="1" dirty="0" err="1">
                <a:solidFill>
                  <a:srgbClr val="FF0000"/>
                </a:solidFill>
              </a:rPr>
              <a:t>Savepoint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E0828-7DCB-8EB5-2043-BC283CCE6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F89DC3-C1F1-D573-FC64-F3DD196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5" y="1825625"/>
            <a:ext cx="4115011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97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FE31-6F0E-AD2C-B9B7-5D10B5F2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İmleçler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(Cursors)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5748B-D0DA-F543-37B1-088A4C010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9400"/>
            <a:ext cx="10452101" cy="462756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Puanı</a:t>
            </a:r>
            <a:r>
              <a:rPr lang="en-US" sz="2400" dirty="0"/>
              <a:t> 9’dan </a:t>
            </a:r>
            <a:r>
              <a:rPr lang="en-US" sz="2400" dirty="0" err="1"/>
              <a:t>büyük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dirty="0" err="1"/>
              <a:t>takımların</a:t>
            </a:r>
            <a:r>
              <a:rPr lang="en-US" sz="2400" dirty="0"/>
              <a:t> </a:t>
            </a:r>
            <a:r>
              <a:rPr lang="en-US" sz="2400" dirty="0" err="1"/>
              <a:t>isim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puan</a:t>
            </a:r>
            <a:r>
              <a:rPr lang="en-US" sz="2400" dirty="0"/>
              <a:t> </a:t>
            </a:r>
            <a:r>
              <a:rPr lang="en-US" sz="2400" dirty="0" err="1"/>
              <a:t>bilgilerini</a:t>
            </a:r>
            <a:r>
              <a:rPr lang="en-US" sz="2400" dirty="0"/>
              <a:t> </a:t>
            </a:r>
            <a:r>
              <a:rPr lang="en-US" sz="2400" dirty="0" err="1"/>
              <a:t>oluşturulan</a:t>
            </a:r>
            <a:r>
              <a:rPr lang="en-US" sz="2400" dirty="0"/>
              <a:t> </a:t>
            </a:r>
            <a:r>
              <a:rPr lang="en-US" sz="2400" dirty="0" err="1"/>
              <a:t>başka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tabloya</a:t>
            </a:r>
            <a:r>
              <a:rPr lang="en-US" sz="2400" dirty="0"/>
              <a:t> </a:t>
            </a:r>
            <a:r>
              <a:rPr lang="en-US" sz="2400" dirty="0" err="1"/>
              <a:t>atan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 (</a:t>
            </a:r>
            <a:r>
              <a:rPr lang="en-US" sz="2400" b="1" dirty="0"/>
              <a:t>Cursor</a:t>
            </a:r>
            <a:r>
              <a:rPr lang="en-US" sz="2400" dirty="0"/>
              <a:t> </a:t>
            </a:r>
            <a:r>
              <a:rPr lang="en-US" sz="2400" dirty="0" err="1"/>
              <a:t>kullanılacak</a:t>
            </a:r>
            <a:r>
              <a:rPr lang="en-US" sz="2400" dirty="0"/>
              <a:t>.)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421C-4317-B362-268D-E60E96ED6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80E1A-AD05-7C5B-72C9-7E0B22FFC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756268"/>
            <a:ext cx="7115403" cy="3514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D11C9-D598-E726-1DFE-E87E8E58A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458" y="2756268"/>
            <a:ext cx="3325092" cy="1643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68740-E85E-0E19-BF6A-4DC40E928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647" y="2690959"/>
            <a:ext cx="2984653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0F30C-C1E4-274A-A9EF-C918974A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Paketler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(Packages)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9C30-02CA-B539-7847-D4755E4C9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895850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Mantıksal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ilişkili</a:t>
            </a:r>
            <a:r>
              <a:rPr lang="en-US" dirty="0"/>
              <a:t> PL/SQL </a:t>
            </a:r>
            <a:r>
              <a:rPr lang="en-US" dirty="0" err="1"/>
              <a:t>tipleri</a:t>
            </a:r>
            <a:r>
              <a:rPr lang="en-US" dirty="0"/>
              <a:t>, alt </a:t>
            </a:r>
            <a:r>
              <a:rPr lang="en-US" dirty="0" err="1"/>
              <a:t>programları</a:t>
            </a:r>
            <a:r>
              <a:rPr lang="en-US" dirty="0"/>
              <a:t> </a:t>
            </a:r>
            <a:r>
              <a:rPr lang="en-US" dirty="0" err="1"/>
              <a:t>gruplayan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b="1" dirty="0" err="1"/>
              <a:t>şema</a:t>
            </a:r>
            <a:r>
              <a:rPr lang="en-US" b="1" dirty="0"/>
              <a:t> </a:t>
            </a:r>
            <a:r>
              <a:rPr lang="en-US" b="1" dirty="0" err="1"/>
              <a:t>nesnesidir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Çoğu</a:t>
            </a:r>
            <a:r>
              <a:rPr lang="en-US" dirty="0"/>
              <a:t> zaman </a:t>
            </a:r>
            <a:r>
              <a:rPr lang="en-US" dirty="0" err="1"/>
              <a:t>sıklıkla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</a:t>
            </a:r>
            <a:r>
              <a:rPr lang="en-US" dirty="0"/>
              <a:t> </a:t>
            </a:r>
            <a:r>
              <a:rPr lang="en-US" dirty="0" err="1"/>
              <a:t>işlemimiz</a:t>
            </a:r>
            <a:r>
              <a:rPr lang="en-US" dirty="0"/>
              <a:t> var </a:t>
            </a:r>
            <a:r>
              <a:rPr lang="en-US" dirty="0" err="1"/>
              <a:t>ise</a:t>
            </a:r>
            <a:r>
              <a:rPr lang="en-US" dirty="0"/>
              <a:t> (procedure, function vb.)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işlemlerin</a:t>
            </a:r>
            <a:r>
              <a:rPr lang="en-US" dirty="0"/>
              <a:t> </a:t>
            </a:r>
            <a:r>
              <a:rPr lang="en-US" b="1" dirty="0"/>
              <a:t>hem </a:t>
            </a:r>
            <a:r>
              <a:rPr lang="en-US" b="1" dirty="0" err="1"/>
              <a:t>kullanımı</a:t>
            </a:r>
            <a:r>
              <a:rPr lang="en-US" b="1" dirty="0"/>
              <a:t> hem de </a:t>
            </a:r>
            <a:r>
              <a:rPr lang="en-US" b="1" dirty="0" err="1"/>
              <a:t>kolay</a:t>
            </a:r>
            <a:r>
              <a:rPr lang="en-US" b="1" dirty="0"/>
              <a:t> </a:t>
            </a:r>
            <a:r>
              <a:rPr lang="en-US" b="1" dirty="0" err="1"/>
              <a:t>takibi</a:t>
            </a:r>
            <a:r>
              <a:rPr lang="en-US" b="1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paket</a:t>
            </a:r>
            <a:r>
              <a:rPr lang="en-US" dirty="0"/>
              <a:t>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Avantajları</a:t>
            </a:r>
            <a:r>
              <a:rPr lang="en-US" dirty="0"/>
              <a:t> </a:t>
            </a:r>
            <a:r>
              <a:rPr lang="en-US" b="1" dirty="0" err="1"/>
              <a:t>modülerlik</a:t>
            </a:r>
            <a:r>
              <a:rPr lang="en-US" dirty="0"/>
              <a:t>, </a:t>
            </a:r>
            <a:r>
              <a:rPr lang="en-US" b="1" dirty="0" err="1"/>
              <a:t>kolay</a:t>
            </a:r>
            <a:r>
              <a:rPr lang="en-US" b="1" dirty="0"/>
              <a:t> </a:t>
            </a:r>
            <a:r>
              <a:rPr lang="en-US" b="1" dirty="0" err="1"/>
              <a:t>uygulama</a:t>
            </a:r>
            <a:r>
              <a:rPr lang="en-US" b="1" dirty="0"/>
              <a:t> </a:t>
            </a:r>
            <a:r>
              <a:rPr lang="en-US" b="1" dirty="0" err="1"/>
              <a:t>dizaynı</a:t>
            </a:r>
            <a:r>
              <a:rPr lang="en-US" dirty="0"/>
              <a:t>, </a:t>
            </a:r>
            <a:r>
              <a:rPr lang="en-US" b="1" dirty="0" err="1"/>
              <a:t>bilgi</a:t>
            </a:r>
            <a:r>
              <a:rPr lang="en-US" b="1" dirty="0"/>
              <a:t> </a:t>
            </a:r>
            <a:r>
              <a:rPr lang="en-US" b="1" dirty="0" err="1"/>
              <a:t>saklama</a:t>
            </a:r>
            <a:r>
              <a:rPr lang="en-US" dirty="0"/>
              <a:t>, </a:t>
            </a:r>
            <a:r>
              <a:rPr lang="en-US" b="1" dirty="0"/>
              <a:t>iyi </a:t>
            </a:r>
            <a:r>
              <a:rPr lang="en-US" b="1" dirty="0" err="1"/>
              <a:t>performans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fonksiyonellik</a:t>
            </a:r>
            <a:r>
              <a:rPr lang="en-US" b="1" dirty="0"/>
              <a:t> </a:t>
            </a:r>
            <a:r>
              <a:rPr lang="en-US" b="1" dirty="0" err="1"/>
              <a:t>ekleme</a:t>
            </a:r>
            <a:r>
              <a:rPr lang="en-US" b="1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sıralanabilir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Paketler</a:t>
            </a:r>
            <a:r>
              <a:rPr lang="en-US" dirty="0"/>
              <a:t> </a:t>
            </a:r>
            <a:r>
              <a:rPr lang="en-US" dirty="0" err="1"/>
              <a:t>genellikle</a:t>
            </a:r>
            <a:r>
              <a:rPr lang="en-US" dirty="0"/>
              <a:t> 2 </a:t>
            </a:r>
            <a:r>
              <a:rPr lang="en-US" dirty="0" err="1"/>
              <a:t>kısımdan</a:t>
            </a:r>
            <a:r>
              <a:rPr lang="en-US" dirty="0"/>
              <a:t> </a:t>
            </a:r>
            <a:r>
              <a:rPr lang="en-US" dirty="0" err="1"/>
              <a:t>oluşur</a:t>
            </a:r>
            <a:r>
              <a:rPr lang="en-US" dirty="0"/>
              <a:t>. </a:t>
            </a:r>
          </a:p>
          <a:p>
            <a:pPr lvl="1" algn="just"/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b="1" dirty="0" err="1"/>
              <a:t>gövde</a:t>
            </a:r>
            <a:r>
              <a:rPr lang="en-US" b="1" dirty="0"/>
              <a:t> (body)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paket</a:t>
            </a:r>
            <a:r>
              <a:rPr lang="en-US" b="1" dirty="0"/>
              <a:t> spec (specification) </a:t>
            </a:r>
            <a:r>
              <a:rPr lang="en-US" dirty="0" err="1"/>
              <a:t>ifadeleridir</a:t>
            </a:r>
            <a:r>
              <a:rPr lang="en-US" dirty="0"/>
              <a:t>. </a:t>
            </a:r>
          </a:p>
          <a:p>
            <a:pPr lvl="2" algn="just"/>
            <a:r>
              <a:rPr lang="en-US" b="1" dirty="0"/>
              <a:t>Spec</a:t>
            </a:r>
            <a:r>
              <a:rPr lang="en-US" dirty="0"/>
              <a:t>, </a:t>
            </a:r>
            <a:r>
              <a:rPr lang="en-US" dirty="0" err="1"/>
              <a:t>uygulamalarımız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 err="1"/>
              <a:t>ara</a:t>
            </a:r>
            <a:r>
              <a:rPr lang="en-US" b="1" dirty="0"/>
              <a:t> </a:t>
            </a:r>
            <a:r>
              <a:rPr lang="en-US" b="1" dirty="0" err="1"/>
              <a:t>yüzdür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tipler</a:t>
            </a:r>
            <a:r>
              <a:rPr lang="en-US" b="1" dirty="0"/>
              <a:t>, </a:t>
            </a:r>
            <a:r>
              <a:rPr lang="en-US" b="1" dirty="0" err="1"/>
              <a:t>değişkenler</a:t>
            </a:r>
            <a:r>
              <a:rPr lang="en-US" b="1" dirty="0"/>
              <a:t>, </a:t>
            </a:r>
            <a:r>
              <a:rPr lang="en-US" b="1" dirty="0" err="1"/>
              <a:t>sabitler</a:t>
            </a:r>
            <a:r>
              <a:rPr lang="en-US" b="1" dirty="0"/>
              <a:t>, </a:t>
            </a:r>
            <a:r>
              <a:rPr lang="en-US" b="1" dirty="0" err="1"/>
              <a:t>aykırı</a:t>
            </a:r>
            <a:r>
              <a:rPr lang="en-US" b="1" dirty="0"/>
              <a:t> </a:t>
            </a:r>
            <a:r>
              <a:rPr lang="en-US" b="1" dirty="0" err="1"/>
              <a:t>durumlar</a:t>
            </a:r>
            <a:r>
              <a:rPr lang="en-US" b="1" dirty="0"/>
              <a:t>, </a:t>
            </a:r>
            <a:r>
              <a:rPr lang="en-US" b="1" dirty="0" err="1"/>
              <a:t>imleçler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alt </a:t>
            </a:r>
            <a:r>
              <a:rPr lang="en-US" b="1" dirty="0" err="1"/>
              <a:t>programlar</a:t>
            </a:r>
            <a:r>
              <a:rPr lang="en-US" b="1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kullanılabilir</a:t>
            </a:r>
            <a:r>
              <a:rPr lang="en-US" dirty="0"/>
              <a:t>. </a:t>
            </a:r>
          </a:p>
          <a:p>
            <a:pPr lvl="2" algn="just"/>
            <a:r>
              <a:rPr lang="en-US" b="1" dirty="0" err="1"/>
              <a:t>Gövde</a:t>
            </a:r>
            <a:r>
              <a:rPr lang="en-US" dirty="0"/>
              <a:t> </a:t>
            </a:r>
            <a:r>
              <a:rPr lang="en-US" dirty="0" err="1"/>
              <a:t>bölümü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b="1" dirty="0" err="1"/>
              <a:t>imleç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alt </a:t>
            </a:r>
            <a:r>
              <a:rPr lang="en-US" b="1" dirty="0" err="1"/>
              <a:t>programların</a:t>
            </a:r>
            <a:r>
              <a:rPr lang="en-US" b="1" dirty="0"/>
              <a:t> </a:t>
            </a:r>
            <a:r>
              <a:rPr lang="en-US" dirty="0" err="1"/>
              <a:t>tanımlandığı</a:t>
            </a:r>
            <a:r>
              <a:rPr lang="en-US" dirty="0"/>
              <a:t> </a:t>
            </a:r>
            <a:r>
              <a:rPr lang="en-US" dirty="0" err="1"/>
              <a:t>bölümdür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676DE-77A9-FC45-5310-4944397F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2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7398-D152-6328-83C5-EEB03B58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Paketler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(Packages)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4464-E8AA-C27D-518F-254A74212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err="1"/>
              <a:t>Sistemde</a:t>
            </a:r>
            <a:r>
              <a:rPr lang="en-US" sz="2400" b="1" dirty="0"/>
              <a:t> </a:t>
            </a:r>
            <a:r>
              <a:rPr lang="en-US" sz="2400" b="1" dirty="0" err="1"/>
              <a:t>kayıtlı</a:t>
            </a:r>
            <a:r>
              <a:rPr lang="en-US" sz="2400" b="1" dirty="0"/>
              <a:t> </a:t>
            </a:r>
            <a:r>
              <a:rPr lang="en-US" sz="2400" b="1" dirty="0" err="1"/>
              <a:t>paketler</a:t>
            </a:r>
            <a:r>
              <a:rPr lang="en-US" sz="2400" b="1" dirty="0"/>
              <a:t> </a:t>
            </a:r>
            <a:r>
              <a:rPr lang="en-US" sz="2400" dirty="0" err="1"/>
              <a:t>bulunmaktadır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 err="1"/>
              <a:t>Bunlar</a:t>
            </a:r>
            <a:r>
              <a:rPr lang="en-US" sz="2400" dirty="0"/>
              <a:t>: </a:t>
            </a:r>
            <a:endParaRPr lang="tr-TR" sz="2400" dirty="0"/>
          </a:p>
          <a:p>
            <a:pPr lvl="1" algn="just"/>
            <a:r>
              <a:rPr lang="en-US" sz="2000" b="1" dirty="0"/>
              <a:t>DBMS_OUTPUT : </a:t>
            </a:r>
            <a:r>
              <a:rPr lang="en-US" sz="2000" dirty="0"/>
              <a:t>En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bilinen</a:t>
            </a:r>
            <a:r>
              <a:rPr lang="en-US" sz="2000" dirty="0"/>
              <a:t>, </a:t>
            </a:r>
            <a:r>
              <a:rPr lang="en-US" sz="2000" b="1" dirty="0" err="1"/>
              <a:t>verileri</a:t>
            </a:r>
            <a:r>
              <a:rPr lang="en-US" sz="2000" b="1" dirty="0"/>
              <a:t> </a:t>
            </a:r>
            <a:r>
              <a:rPr lang="en-US" sz="2000" b="1" dirty="0" err="1"/>
              <a:t>ekranda</a:t>
            </a:r>
            <a:r>
              <a:rPr lang="en-US" sz="2000" b="1" dirty="0"/>
              <a:t> </a:t>
            </a:r>
            <a:r>
              <a:rPr lang="en-US" sz="2000" b="1" dirty="0" err="1"/>
              <a:t>göstermek</a:t>
            </a:r>
            <a:r>
              <a:rPr lang="en-US" sz="2000" b="1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gerekli</a:t>
            </a:r>
            <a:r>
              <a:rPr lang="en-US" sz="2000" dirty="0"/>
              <a:t> </a:t>
            </a:r>
            <a:r>
              <a:rPr lang="en-US" sz="2000" dirty="0" err="1"/>
              <a:t>paket</a:t>
            </a:r>
            <a:r>
              <a:rPr lang="en-US" sz="2000" dirty="0"/>
              <a:t>. </a:t>
            </a:r>
            <a:endParaRPr lang="tr-TR" sz="2000" dirty="0"/>
          </a:p>
          <a:p>
            <a:pPr lvl="1" algn="just"/>
            <a:r>
              <a:rPr lang="en-US" sz="2000" b="1" dirty="0"/>
              <a:t>DBMS_PIPE : </a:t>
            </a:r>
            <a:r>
              <a:rPr lang="en-US" sz="2000" dirty="0"/>
              <a:t>PIPE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b="1" dirty="0" err="1"/>
              <a:t>haberleşmeyi</a:t>
            </a:r>
            <a:r>
              <a:rPr lang="en-US" sz="2000" dirty="0"/>
              <a:t> </a:t>
            </a:r>
            <a:r>
              <a:rPr lang="en-US" sz="2000" dirty="0" err="1"/>
              <a:t>sağlar</a:t>
            </a:r>
            <a:endParaRPr lang="tr-TR" sz="2000" dirty="0"/>
          </a:p>
          <a:p>
            <a:pPr lvl="1" algn="just"/>
            <a:r>
              <a:rPr lang="en-US" sz="2000" b="1" dirty="0"/>
              <a:t>DBMS_LOCK : </a:t>
            </a:r>
            <a:r>
              <a:rPr lang="en-US" sz="2000" dirty="0" err="1"/>
              <a:t>Kullanıcı</a:t>
            </a:r>
            <a:r>
              <a:rPr lang="en-US" sz="2000" dirty="0"/>
              <a:t> </a:t>
            </a:r>
            <a:r>
              <a:rPr lang="en-US" sz="2000" b="1" dirty="0" err="1"/>
              <a:t>kilitlerini</a:t>
            </a:r>
            <a:r>
              <a:rPr lang="en-US" sz="2000" dirty="0"/>
              <a:t> </a:t>
            </a:r>
            <a:r>
              <a:rPr lang="en-US" sz="2000" dirty="0" err="1"/>
              <a:t>yönetir</a:t>
            </a:r>
            <a:r>
              <a:rPr lang="en-US" sz="2000" dirty="0"/>
              <a:t>. </a:t>
            </a:r>
            <a:endParaRPr lang="tr-TR" sz="2000" dirty="0"/>
          </a:p>
          <a:p>
            <a:pPr lvl="1" algn="just"/>
            <a:r>
              <a:rPr lang="en-US" sz="2000" b="1" dirty="0"/>
              <a:t>DBMS_ALERT : </a:t>
            </a:r>
            <a:r>
              <a:rPr lang="en-US" sz="2000" dirty="0" err="1"/>
              <a:t>Spesifik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tabanı</a:t>
            </a:r>
            <a:r>
              <a:rPr lang="en-US" sz="2000" dirty="0"/>
              <a:t> </a:t>
            </a:r>
            <a:r>
              <a:rPr lang="en-US" sz="2000" dirty="0" err="1"/>
              <a:t>değerleri</a:t>
            </a:r>
            <a:r>
              <a:rPr lang="en-US" sz="2000" dirty="0"/>
              <a:t> </a:t>
            </a:r>
            <a:r>
              <a:rPr lang="en-US" sz="2000" dirty="0" err="1"/>
              <a:t>değiştiğinde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tabanı</a:t>
            </a:r>
            <a:r>
              <a:rPr lang="en-US" sz="2000" dirty="0"/>
              <a:t> </a:t>
            </a:r>
            <a:r>
              <a:rPr lang="en-US" sz="2000" dirty="0" err="1"/>
              <a:t>tetikleyicileri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b="1" dirty="0"/>
              <a:t>alert</a:t>
            </a:r>
            <a:r>
              <a:rPr lang="en-US" sz="2000" dirty="0"/>
              <a:t> </a:t>
            </a:r>
            <a:r>
              <a:rPr lang="en-US" sz="2000" dirty="0" err="1"/>
              <a:t>kullanabilirsiniz</a:t>
            </a:r>
            <a:r>
              <a:rPr lang="en-US" sz="2000" dirty="0"/>
              <a:t>.. </a:t>
            </a:r>
            <a:endParaRPr lang="tr-TR" sz="2000" dirty="0"/>
          </a:p>
          <a:p>
            <a:pPr lvl="1" algn="just"/>
            <a:r>
              <a:rPr lang="en-US" sz="2000" b="1" dirty="0"/>
              <a:t>UTL_FILE : </a:t>
            </a:r>
            <a:r>
              <a:rPr lang="en-US" sz="2000" dirty="0"/>
              <a:t>PL/SQL </a:t>
            </a:r>
            <a:r>
              <a:rPr lang="en-US" sz="2000" dirty="0" err="1"/>
              <a:t>kodlarını</a:t>
            </a:r>
            <a:r>
              <a:rPr lang="en-US" sz="2000" dirty="0"/>
              <a:t> </a:t>
            </a:r>
            <a:r>
              <a:rPr lang="en-US" sz="2000" b="1" dirty="0" err="1"/>
              <a:t>İşletim</a:t>
            </a:r>
            <a:r>
              <a:rPr lang="en-US" sz="2000" b="1" dirty="0"/>
              <a:t> </a:t>
            </a:r>
            <a:r>
              <a:rPr lang="en-US" sz="2000" b="1" dirty="0" err="1"/>
              <a:t>sistemi</a:t>
            </a:r>
            <a:r>
              <a:rPr lang="en-US" sz="2000" b="1" dirty="0"/>
              <a:t> </a:t>
            </a:r>
            <a:r>
              <a:rPr lang="en-US" sz="2000" b="1" dirty="0" err="1"/>
              <a:t>dosyalarına</a:t>
            </a:r>
            <a:r>
              <a:rPr lang="en-US" sz="2000" b="1" dirty="0"/>
              <a:t> </a:t>
            </a:r>
            <a:r>
              <a:rPr lang="en-US" sz="2000" b="1" dirty="0" err="1"/>
              <a:t>yazmak</a:t>
            </a:r>
            <a:r>
              <a:rPr lang="en-US" sz="2000" b="1" dirty="0"/>
              <a:t> </a:t>
            </a:r>
            <a:r>
              <a:rPr lang="en-US" sz="2000" b="1" dirty="0" err="1"/>
              <a:t>ve</a:t>
            </a:r>
            <a:r>
              <a:rPr lang="en-US" sz="2000" b="1" dirty="0"/>
              <a:t> </a:t>
            </a:r>
            <a:r>
              <a:rPr lang="en-US" sz="2000" b="1" dirty="0" err="1"/>
              <a:t>okumak</a:t>
            </a:r>
            <a:r>
              <a:rPr lang="en-US" sz="2000" b="1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. </a:t>
            </a:r>
            <a:endParaRPr lang="tr-TR" sz="2000" dirty="0"/>
          </a:p>
          <a:p>
            <a:pPr lvl="1" algn="just"/>
            <a:r>
              <a:rPr lang="en-US" sz="2000" b="1" dirty="0"/>
              <a:t>UTL_HTTP : </a:t>
            </a:r>
            <a:r>
              <a:rPr lang="en-US" sz="2000" dirty="0"/>
              <a:t>PL/SQL </a:t>
            </a:r>
            <a:r>
              <a:rPr lang="en-US" sz="2000" dirty="0" err="1"/>
              <a:t>kodlarıyla</a:t>
            </a:r>
            <a:r>
              <a:rPr lang="en-US" sz="2000" dirty="0"/>
              <a:t> </a:t>
            </a:r>
            <a:r>
              <a:rPr lang="en-US" sz="2000" b="1" dirty="0"/>
              <a:t>http </a:t>
            </a:r>
            <a:r>
              <a:rPr lang="en-US" sz="2000" b="1" dirty="0" err="1"/>
              <a:t>protokolü</a:t>
            </a:r>
            <a:r>
              <a:rPr lang="en-US" sz="2000" b="1" dirty="0"/>
              <a:t> </a:t>
            </a:r>
            <a:r>
              <a:rPr lang="en-US" sz="2000" dirty="0" err="1"/>
              <a:t>belirtme</a:t>
            </a:r>
            <a:r>
              <a:rPr lang="en-US" sz="2000" dirty="0"/>
              <a:t> </a:t>
            </a:r>
            <a:r>
              <a:rPr lang="en-US" sz="2000" dirty="0" err="1"/>
              <a:t>çizgileri</a:t>
            </a:r>
            <a:r>
              <a:rPr lang="en-US" sz="2000" dirty="0"/>
              <a:t> </a:t>
            </a:r>
            <a:r>
              <a:rPr lang="en-US" sz="2000" dirty="0" err="1"/>
              <a:t>oluşturmak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20C28-B915-26B4-1AFA-F22A31B9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0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A56-084A-65D7-5898-551AA257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Paketler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(Packages)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A8C081-5192-0F0D-84F0-B5D4A287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7717" y="1690688"/>
            <a:ext cx="5986981" cy="424790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8B51B-123E-C7ED-B97A-E6A0EA12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8" y="1696392"/>
            <a:ext cx="5110316" cy="453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77A207-B3F4-11E1-9CD7-E27DC7F44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9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F5F4-C455-F1D5-E823-0F5CCE35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Paketler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(Packages)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DB367-768A-C450-22B6-F9666AA6F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181"/>
            <a:ext cx="10515600" cy="49161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err="1"/>
              <a:t>Örnek</a:t>
            </a:r>
            <a:r>
              <a:rPr lang="en-US" dirty="0"/>
              <a:t>: </a:t>
            </a:r>
            <a:r>
              <a:rPr lang="en-US" dirty="0" err="1"/>
              <a:t>İçerisinde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girilip</a:t>
            </a:r>
            <a:r>
              <a:rPr lang="en-US" dirty="0"/>
              <a:t> </a:t>
            </a:r>
            <a:r>
              <a:rPr lang="en-US" dirty="0" err="1"/>
              <a:t>toplama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çıkarma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paket</a:t>
            </a:r>
            <a:r>
              <a:rPr lang="en-US" dirty="0"/>
              <a:t> </a:t>
            </a:r>
            <a:r>
              <a:rPr lang="en-US" dirty="0" err="1"/>
              <a:t>kodunu</a:t>
            </a:r>
            <a:r>
              <a:rPr lang="en-US" dirty="0"/>
              <a:t> </a:t>
            </a:r>
            <a:r>
              <a:rPr lang="en-US" dirty="0" err="1"/>
              <a:t>yazınız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5739B-B78E-C93F-8627-5C53D7168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E0929-8A0A-BF3C-57B6-2F53F80D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5" y="2070834"/>
            <a:ext cx="6123626" cy="527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975B0-429C-0D85-EC14-880BF8D62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5" y="3049287"/>
            <a:ext cx="8312452" cy="3389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ECF72-76D4-F0F3-A3AA-C05227315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541" y="2137554"/>
            <a:ext cx="5072483" cy="14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6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7A0C6-5AB1-90AE-EFCD-610A9A88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Kullanıcılar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Roller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(Users and Roles)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3411F-8E09-DD7F-8C88-C2F404EA4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err="1"/>
              <a:t>Oracle’da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/>
              <a:t>tabanına</a:t>
            </a:r>
            <a:r>
              <a:rPr lang="en-US" sz="2400" dirty="0"/>
              <a:t> </a:t>
            </a:r>
            <a:r>
              <a:rPr lang="en-US" sz="2400" dirty="0" err="1"/>
              <a:t>erişecek</a:t>
            </a:r>
            <a:r>
              <a:rPr lang="en-US" sz="2400" dirty="0"/>
              <a:t>, </a:t>
            </a:r>
            <a:r>
              <a:rPr lang="en-US" sz="2400" dirty="0" err="1"/>
              <a:t>tablolar</a:t>
            </a:r>
            <a:r>
              <a:rPr lang="en-US" sz="2400" dirty="0"/>
              <a:t> </a:t>
            </a:r>
            <a:r>
              <a:rPr lang="en-US" sz="2400" dirty="0" err="1"/>
              <a:t>üzerinde</a:t>
            </a:r>
            <a:r>
              <a:rPr lang="en-US" sz="2400" dirty="0"/>
              <a:t> </a:t>
            </a:r>
            <a:r>
              <a:rPr lang="en-US" sz="2400" dirty="0" err="1"/>
              <a:t>işlem</a:t>
            </a:r>
            <a:r>
              <a:rPr lang="en-US" sz="2400" dirty="0"/>
              <a:t> </a:t>
            </a:r>
            <a:r>
              <a:rPr lang="en-US" sz="2400" dirty="0" err="1"/>
              <a:t>yapabilecek</a:t>
            </a:r>
            <a:r>
              <a:rPr lang="en-US" sz="2400" dirty="0"/>
              <a:t>, </a:t>
            </a:r>
            <a:r>
              <a:rPr lang="en-US" sz="2400" b="1" dirty="0" err="1"/>
              <a:t>çeşitli</a:t>
            </a:r>
            <a:r>
              <a:rPr lang="en-US" sz="2400" b="1" dirty="0"/>
              <a:t> </a:t>
            </a:r>
            <a:r>
              <a:rPr lang="en-US" sz="2400" b="1" dirty="0" err="1"/>
              <a:t>rollerde</a:t>
            </a:r>
            <a:r>
              <a:rPr lang="en-US" sz="2400" b="1" dirty="0"/>
              <a:t> </a:t>
            </a:r>
            <a:r>
              <a:rPr lang="en-US" sz="2400" b="1" dirty="0" err="1"/>
              <a:t>kullanıcılar</a:t>
            </a:r>
            <a:r>
              <a:rPr lang="en-US" sz="2400" b="1" dirty="0"/>
              <a:t> </a:t>
            </a:r>
            <a:r>
              <a:rPr lang="en-US" sz="2400" dirty="0" err="1"/>
              <a:t>yaratılabilir</a:t>
            </a:r>
            <a:r>
              <a:rPr lang="en-US" sz="2400" dirty="0"/>
              <a:t>. </a:t>
            </a:r>
          </a:p>
          <a:p>
            <a:pPr lvl="1" algn="just"/>
            <a:r>
              <a:rPr lang="tr-TR" sz="2000" b="1" dirty="0"/>
              <a:t>Örnek : </a:t>
            </a:r>
            <a:r>
              <a:rPr lang="en-US" sz="2000" dirty="0" err="1"/>
              <a:t>Oracle’da</a:t>
            </a:r>
            <a:r>
              <a:rPr lang="en-US" sz="2000" dirty="0"/>
              <a:t> DMG </a:t>
            </a:r>
            <a:r>
              <a:rPr lang="en-US" sz="2000" dirty="0" err="1"/>
              <a:t>adlı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kullanıcı</a:t>
            </a:r>
            <a:r>
              <a:rPr lang="en-US" sz="2000" dirty="0"/>
              <a:t> </a:t>
            </a:r>
            <a:r>
              <a:rPr lang="en-US" sz="2000" dirty="0" err="1"/>
              <a:t>oluşturup</a:t>
            </a:r>
            <a:r>
              <a:rPr lang="en-US" sz="2000" dirty="0"/>
              <a:t> </a:t>
            </a:r>
            <a:r>
              <a:rPr lang="en-US" sz="2000" dirty="0" err="1"/>
              <a:t>ona</a:t>
            </a:r>
            <a:r>
              <a:rPr lang="en-US" sz="2000" dirty="0"/>
              <a:t> roller </a:t>
            </a:r>
            <a:r>
              <a:rPr lang="tr-TR" sz="2000" dirty="0"/>
              <a:t>verilebilir</a:t>
            </a:r>
            <a:r>
              <a:rPr lang="en-US" sz="2000" dirty="0"/>
              <a:t>. </a:t>
            </a:r>
            <a:r>
              <a:rPr lang="en-US" sz="2000" dirty="0" err="1"/>
              <a:t>Fakat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tabanını</a:t>
            </a:r>
            <a:r>
              <a:rPr lang="en-US" sz="2000" dirty="0"/>
              <a:t> </a:t>
            </a:r>
            <a:r>
              <a:rPr lang="en-US" sz="2000" dirty="0" err="1"/>
              <a:t>kurarken</a:t>
            </a:r>
            <a:r>
              <a:rPr lang="en-US" sz="2000" dirty="0"/>
              <a:t> ilk </a:t>
            </a:r>
            <a:r>
              <a:rPr lang="en-US" sz="2000" dirty="0" err="1"/>
              <a:t>giriş</a:t>
            </a:r>
            <a:r>
              <a:rPr lang="en-US" sz="2000" dirty="0"/>
              <a:t> </a:t>
            </a:r>
            <a:r>
              <a:rPr lang="en-US" sz="2000" dirty="0" err="1"/>
              <a:t>kullanıcısı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SYS </a:t>
            </a:r>
            <a:r>
              <a:rPr lang="en-US" sz="2000" dirty="0" err="1"/>
              <a:t>ya</a:t>
            </a:r>
            <a:r>
              <a:rPr lang="en-US" sz="2000" dirty="0"/>
              <a:t> da SYSTEM </a:t>
            </a:r>
            <a:r>
              <a:rPr lang="en-US" sz="2000" dirty="0" err="1"/>
              <a:t>kullanıcısına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şifre</a:t>
            </a:r>
            <a:r>
              <a:rPr lang="en-US" sz="2000" dirty="0"/>
              <a:t> </a:t>
            </a:r>
            <a:r>
              <a:rPr lang="tr-TR" sz="2000" dirty="0"/>
              <a:t>belirlenmesi gerekir</a:t>
            </a:r>
            <a:r>
              <a:rPr lang="en-US" sz="2000" dirty="0"/>
              <a:t>. </a:t>
            </a:r>
            <a:r>
              <a:rPr lang="en-US" sz="2000" dirty="0" err="1"/>
              <a:t>İşte</a:t>
            </a:r>
            <a:r>
              <a:rPr lang="en-US" sz="2000" dirty="0"/>
              <a:t> </a:t>
            </a:r>
            <a:r>
              <a:rPr lang="en-US" sz="2000" dirty="0" err="1"/>
              <a:t>burada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iki</a:t>
            </a:r>
            <a:r>
              <a:rPr lang="en-US" sz="2000" dirty="0"/>
              <a:t> </a:t>
            </a:r>
            <a:r>
              <a:rPr lang="en-US" sz="2000" dirty="0" err="1"/>
              <a:t>kullanıcı</a:t>
            </a:r>
            <a:r>
              <a:rPr lang="en-US" sz="2000" dirty="0"/>
              <a:t>,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yöneticisi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b="1" dirty="0"/>
              <a:t>default</a:t>
            </a:r>
            <a:r>
              <a:rPr lang="en-US" sz="2000" dirty="0"/>
              <a:t> </a:t>
            </a:r>
            <a:r>
              <a:rPr lang="en-US" sz="2000" dirty="0" err="1"/>
              <a:t>gelmektedir</a:t>
            </a:r>
            <a:r>
              <a:rPr lang="en-US" sz="2000" dirty="0"/>
              <a:t>. Bunun </a:t>
            </a:r>
            <a:r>
              <a:rPr lang="en-US" sz="2000" dirty="0" err="1"/>
              <a:t>akabinde</a:t>
            </a:r>
            <a:r>
              <a:rPr lang="en-US" sz="2000" dirty="0"/>
              <a:t> </a:t>
            </a:r>
            <a:r>
              <a:rPr lang="en-US" sz="2000" dirty="0" err="1"/>
              <a:t>kullanıcılar</a:t>
            </a:r>
            <a:r>
              <a:rPr lang="tr-TR" sz="2000" dirty="0"/>
              <a:t> oluşturulabilir</a:t>
            </a:r>
            <a:r>
              <a:rPr lang="en-US" sz="2000" dirty="0"/>
              <a:t>. </a:t>
            </a:r>
            <a:endParaRPr lang="tr-TR" sz="2000" dirty="0"/>
          </a:p>
          <a:p>
            <a:pPr algn="just"/>
            <a:r>
              <a:rPr lang="en-US" sz="2400" dirty="0" err="1"/>
              <a:t>Kullanıcı</a:t>
            </a:r>
            <a:r>
              <a:rPr lang="en-US" sz="2400" dirty="0"/>
              <a:t> </a:t>
            </a:r>
            <a:r>
              <a:rPr lang="en-US" sz="2400" dirty="0" err="1"/>
              <a:t>oluşturma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rol</a:t>
            </a:r>
            <a:r>
              <a:rPr lang="en-US" sz="2400" dirty="0"/>
              <a:t> </a:t>
            </a:r>
            <a:r>
              <a:rPr lang="en-US" sz="2400" dirty="0" err="1"/>
              <a:t>atama</a:t>
            </a:r>
            <a:r>
              <a:rPr lang="en-US" sz="2400" dirty="0"/>
              <a:t> </a:t>
            </a:r>
            <a:r>
              <a:rPr lang="en-US" sz="2400" dirty="0" err="1"/>
              <a:t>işlemlerini</a:t>
            </a:r>
            <a:r>
              <a:rPr lang="en-US" sz="2400" dirty="0"/>
              <a:t> PL/SQL </a:t>
            </a:r>
            <a:r>
              <a:rPr lang="en-US" sz="2400" dirty="0" err="1"/>
              <a:t>komutları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de </a:t>
            </a:r>
            <a:r>
              <a:rPr lang="en-US" sz="2400" dirty="0" err="1"/>
              <a:t>yapabiliriz</a:t>
            </a:r>
            <a:r>
              <a:rPr lang="en-US" sz="2400" dirty="0"/>
              <a:t>. </a:t>
            </a:r>
            <a:r>
              <a:rPr lang="tr-TR" sz="2400" dirty="0"/>
              <a:t>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C591B-2CFA-0CC9-D29A-BE0CBD1CE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86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D874-F45E-F69B-F83E-BB444103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Kullanıcılar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Roller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(Users and Roles)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0E48-25ED-C5EB-1B2A-0CC5F263D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B648C-BC61-1DF0-4B2B-2F48ABE5C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890810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58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5ED58-044D-6345-0107-B840A890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Kullanıcılar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Roller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(Users and Roles)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C432-41B3-5F86-F5B2-39A73C0B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A971C-7151-CF68-63B7-8B00FA2C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963" y="1339183"/>
            <a:ext cx="5753274" cy="5461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58600F-DA85-9514-6377-4C0812679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8" y="1749306"/>
            <a:ext cx="5356918" cy="442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06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B356E-910A-8392-5D42-6D87A41D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Kullanıcılar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Roller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(Users and Roles)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4D0741-5A3D-18F3-F13D-75F3CFE4A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901" y="1575578"/>
            <a:ext cx="5513999" cy="261189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1075C9-98D3-8AC5-82F2-3D0DF5264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56266-D0C4-F777-5AFF-EC08B4762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57" y="1880053"/>
            <a:ext cx="3314870" cy="1644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ACC92-A7F2-1A90-5CFF-193B79C94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43" y="4284308"/>
            <a:ext cx="5753396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6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884C-CA4D-BEE4-45B4-8E16651B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Kullanıcılar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Roller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(Users and Roles)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311D4-6257-2D95-CF45-776396885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244" y="1743950"/>
            <a:ext cx="6550541" cy="8277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CE7DC-C76F-AB9C-DA81-AE30E3A5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71" y="2820476"/>
            <a:ext cx="3219830" cy="13537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4088C8-CE76-52F5-906A-09CE79506A06}"/>
              </a:ext>
            </a:extLst>
          </p:cNvPr>
          <p:cNvSpPr txBox="1">
            <a:spLocks/>
          </p:cNvSpPr>
          <p:nvPr/>
        </p:nvSpPr>
        <p:spPr>
          <a:xfrm>
            <a:off x="838200" y="4561114"/>
            <a:ext cx="10515600" cy="161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dirty="0"/>
              <a:t>Not</a:t>
            </a:r>
            <a:r>
              <a:rPr lang="en-US" sz="1800" dirty="0"/>
              <a:t>: Bu </a:t>
            </a:r>
            <a:r>
              <a:rPr lang="en-US" sz="1800" dirty="0" err="1"/>
              <a:t>konuda</a:t>
            </a:r>
            <a:r>
              <a:rPr lang="en-US" sz="1800" dirty="0"/>
              <a:t> </a:t>
            </a:r>
            <a:r>
              <a:rPr lang="en-US" sz="1800" dirty="0" err="1"/>
              <a:t>tablo</a:t>
            </a:r>
            <a:r>
              <a:rPr lang="en-US" sz="1800" dirty="0"/>
              <a:t> </a:t>
            </a:r>
            <a:r>
              <a:rPr lang="en-US" sz="1800" dirty="0" err="1"/>
              <a:t>üzerindeki</a:t>
            </a:r>
            <a:r>
              <a:rPr lang="en-US" sz="1800" dirty="0"/>
              <a:t> </a:t>
            </a:r>
            <a:r>
              <a:rPr lang="en-US" sz="1800" dirty="0" err="1"/>
              <a:t>işlem</a:t>
            </a:r>
            <a:r>
              <a:rPr lang="en-US" sz="1800" dirty="0"/>
              <a:t> </a:t>
            </a:r>
            <a:r>
              <a:rPr lang="en-US" sz="1800" dirty="0" err="1"/>
              <a:t>yetkileri</a:t>
            </a:r>
            <a:r>
              <a:rPr lang="en-US" sz="1800" dirty="0"/>
              <a:t> Select, Insert, Update, Delete, References, Alter, </a:t>
            </a:r>
            <a:r>
              <a:rPr lang="en-US" sz="1800" dirty="0" err="1"/>
              <a:t>Index’ten</a:t>
            </a:r>
            <a:r>
              <a:rPr lang="en-US" sz="1800" dirty="0"/>
              <a:t> </a:t>
            </a:r>
            <a:r>
              <a:rPr lang="en-US" sz="1800" dirty="0" err="1"/>
              <a:t>oluşmaktadır</a:t>
            </a:r>
            <a:r>
              <a:rPr lang="en-US" sz="1800" dirty="0"/>
              <a:t>. Veri </a:t>
            </a:r>
            <a:r>
              <a:rPr lang="en-US" sz="1800" dirty="0" err="1"/>
              <a:t>tabanı</a:t>
            </a:r>
            <a:r>
              <a:rPr lang="en-US" sz="1800" dirty="0"/>
              <a:t> </a:t>
            </a:r>
            <a:r>
              <a:rPr lang="en-US" sz="1800" dirty="0" err="1"/>
              <a:t>üzerindeki</a:t>
            </a:r>
            <a:r>
              <a:rPr lang="en-US" sz="1800" dirty="0"/>
              <a:t> </a:t>
            </a:r>
            <a:r>
              <a:rPr lang="en-US" sz="1800" dirty="0" err="1"/>
              <a:t>yetkiler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rollerden</a:t>
            </a:r>
            <a:r>
              <a:rPr lang="en-US" sz="1800" dirty="0"/>
              <a:t> </a:t>
            </a:r>
            <a:r>
              <a:rPr lang="en-US" sz="1800" dirty="0" err="1"/>
              <a:t>bazıları</a:t>
            </a:r>
            <a:r>
              <a:rPr lang="en-US" sz="1800" dirty="0"/>
              <a:t> </a:t>
            </a:r>
            <a:r>
              <a:rPr lang="en-US" sz="1800" dirty="0" err="1"/>
              <a:t>ise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Create Table, Create Cluster, Create Synonym, Create View, Create Sequence, Create Database Link, Create Session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önemli</a:t>
            </a:r>
            <a:r>
              <a:rPr lang="en-US" sz="1800" dirty="0"/>
              <a:t> </a:t>
            </a:r>
            <a:r>
              <a:rPr lang="en-US" sz="1800" dirty="0" err="1"/>
              <a:t>rol</a:t>
            </a:r>
            <a:r>
              <a:rPr lang="en-US" sz="1800" dirty="0"/>
              <a:t> </a:t>
            </a:r>
            <a:r>
              <a:rPr lang="en-US" sz="1800" dirty="0" err="1"/>
              <a:t>olan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DBA</a:t>
            </a:r>
            <a:r>
              <a:rPr lang="tr-TR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(Database Administrator) </a:t>
            </a:r>
            <a:r>
              <a:rPr lang="en-US" sz="1800" dirty="0" err="1"/>
              <a:t>rolüdür</a:t>
            </a:r>
            <a:r>
              <a:rPr lang="en-US" sz="18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19C27-2064-37D7-3932-730FC3A70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371F-1888-F96B-7301-E2584ACB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İş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Blokları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(Transaction)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B4438-2B71-E6D8-5810-63F7E1093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</a:rPr>
              <a:t>COMMIT</a:t>
            </a:r>
            <a:r>
              <a:rPr lang="en-US" sz="2400" dirty="0"/>
              <a:t>: </a:t>
            </a:r>
            <a:r>
              <a:rPr lang="en-US" sz="2400" dirty="0" err="1"/>
              <a:t>Yapılan</a:t>
            </a:r>
            <a:r>
              <a:rPr lang="en-US" sz="2400" dirty="0"/>
              <a:t> </a:t>
            </a:r>
            <a:r>
              <a:rPr lang="en-US" sz="2400" dirty="0" err="1"/>
              <a:t>işlemlerin</a:t>
            </a:r>
            <a:r>
              <a:rPr lang="en-US" sz="2400" dirty="0"/>
              <a:t> </a:t>
            </a:r>
            <a:r>
              <a:rPr lang="en-US" sz="2400" dirty="0" err="1"/>
              <a:t>doğruluğu</a:t>
            </a:r>
            <a:r>
              <a:rPr lang="en-US" sz="2400" dirty="0"/>
              <a:t> </a:t>
            </a:r>
            <a:r>
              <a:rPr lang="en-US" sz="2400" dirty="0" err="1"/>
              <a:t>sonucu</a:t>
            </a:r>
            <a:r>
              <a:rPr lang="en-US" sz="2400" dirty="0"/>
              <a:t> </a:t>
            </a:r>
            <a:r>
              <a:rPr lang="en-US" sz="2400" dirty="0" err="1"/>
              <a:t>işleme</a:t>
            </a:r>
            <a:r>
              <a:rPr lang="en-US" sz="2400" dirty="0"/>
              <a:t> </a:t>
            </a:r>
            <a:r>
              <a:rPr lang="en-US" sz="2400" b="1" dirty="0" err="1"/>
              <a:t>onay</a:t>
            </a:r>
            <a:r>
              <a:rPr lang="en-US" sz="2400" dirty="0"/>
              <a:t> </a:t>
            </a:r>
            <a:r>
              <a:rPr lang="en-US" sz="2400" dirty="0" err="1"/>
              <a:t>verilmesi</a:t>
            </a:r>
            <a:r>
              <a:rPr lang="en-US" sz="2400" dirty="0"/>
              <a:t> </a:t>
            </a:r>
            <a:r>
              <a:rPr lang="en-US" sz="2400" dirty="0" err="1"/>
              <a:t>işlemidir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b="1" dirty="0">
                <a:solidFill>
                  <a:srgbClr val="FF0000"/>
                </a:solidFill>
              </a:rPr>
              <a:t>ROLLBACK</a:t>
            </a:r>
            <a:r>
              <a:rPr lang="en-US" sz="2400" dirty="0"/>
              <a:t>: </a:t>
            </a:r>
            <a:r>
              <a:rPr lang="en-US" sz="2400" dirty="0" err="1"/>
              <a:t>Yapılan</a:t>
            </a:r>
            <a:r>
              <a:rPr lang="en-US" sz="2400" dirty="0"/>
              <a:t> </a:t>
            </a:r>
            <a:r>
              <a:rPr lang="en-US" sz="2400" dirty="0" err="1"/>
              <a:t>işlemler</a:t>
            </a:r>
            <a:r>
              <a:rPr lang="en-US" sz="2400" dirty="0"/>
              <a:t> </a:t>
            </a:r>
            <a:r>
              <a:rPr lang="en-US" sz="2400" dirty="0" err="1"/>
              <a:t>sonucunda</a:t>
            </a:r>
            <a:r>
              <a:rPr lang="en-US" sz="2400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sorunla</a:t>
            </a:r>
            <a:r>
              <a:rPr lang="en-US" sz="2400" b="1" dirty="0"/>
              <a:t> </a:t>
            </a:r>
            <a:r>
              <a:rPr lang="en-US" sz="2400" b="1" dirty="0" err="1"/>
              <a:t>karşılaşıldığında</a:t>
            </a:r>
            <a:r>
              <a:rPr lang="en-US" sz="2400" b="1" dirty="0"/>
              <a:t> </a:t>
            </a:r>
            <a:r>
              <a:rPr lang="en-US" sz="2400" b="1" dirty="0" err="1"/>
              <a:t>istenilen</a:t>
            </a:r>
            <a:r>
              <a:rPr lang="en-US" sz="2400" b="1" dirty="0"/>
              <a:t> </a:t>
            </a:r>
            <a:r>
              <a:rPr lang="en-US" sz="2400" b="1" dirty="0" err="1"/>
              <a:t>noktaya</a:t>
            </a:r>
            <a:r>
              <a:rPr lang="en-US" sz="2400" dirty="0"/>
              <a:t> </a:t>
            </a:r>
            <a:r>
              <a:rPr lang="en-US" sz="2400" dirty="0" err="1"/>
              <a:t>ya</a:t>
            </a:r>
            <a:r>
              <a:rPr lang="en-US" sz="2400" dirty="0"/>
              <a:t> da </a:t>
            </a:r>
            <a:r>
              <a:rPr lang="en-US" sz="2400" b="1" dirty="0" err="1"/>
              <a:t>işlemin</a:t>
            </a:r>
            <a:r>
              <a:rPr lang="en-US" sz="2400" b="1" dirty="0"/>
              <a:t> </a:t>
            </a:r>
            <a:r>
              <a:rPr lang="en-US" sz="2400" b="1" dirty="0" err="1"/>
              <a:t>başından</a:t>
            </a:r>
            <a:r>
              <a:rPr lang="en-US" sz="2400" b="1" dirty="0"/>
              <a:t> </a:t>
            </a:r>
            <a:r>
              <a:rPr lang="en-US" sz="2400" b="1" dirty="0" err="1"/>
              <a:t>tüm</a:t>
            </a:r>
            <a:r>
              <a:rPr lang="en-US" sz="2400" b="1" dirty="0"/>
              <a:t> </a:t>
            </a:r>
            <a:r>
              <a:rPr lang="en-US" sz="2400" b="1" dirty="0" err="1"/>
              <a:t>yapılanları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geri</a:t>
            </a:r>
            <a:r>
              <a:rPr lang="en-US" sz="2400" b="1" dirty="0">
                <a:solidFill>
                  <a:srgbClr val="FF0000"/>
                </a:solidFill>
              </a:rPr>
              <a:t> alma </a:t>
            </a:r>
            <a:r>
              <a:rPr lang="en-US" sz="2400" dirty="0" err="1"/>
              <a:t>işlemidir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b="1" dirty="0">
                <a:solidFill>
                  <a:srgbClr val="FF0000"/>
                </a:solidFill>
              </a:rPr>
              <a:t>SAVEPOINT</a:t>
            </a:r>
            <a:r>
              <a:rPr lang="en-US" sz="2400" dirty="0"/>
              <a:t>: </a:t>
            </a:r>
            <a:r>
              <a:rPr lang="en-US" sz="2400" dirty="0" err="1"/>
              <a:t>İş</a:t>
            </a:r>
            <a:r>
              <a:rPr lang="en-US" sz="2400" dirty="0"/>
              <a:t> </a:t>
            </a:r>
            <a:r>
              <a:rPr lang="en-US" sz="2400" dirty="0" err="1"/>
              <a:t>bloğu</a:t>
            </a:r>
            <a:r>
              <a:rPr lang="en-US" sz="2400" dirty="0"/>
              <a:t> </a:t>
            </a:r>
            <a:r>
              <a:rPr lang="en-US" sz="2400" dirty="0" err="1"/>
              <a:t>içerisinde</a:t>
            </a:r>
            <a:r>
              <a:rPr lang="en-US" sz="2400" dirty="0"/>
              <a:t> </a:t>
            </a:r>
            <a:r>
              <a:rPr lang="en-US" sz="2400" b="1" dirty="0" err="1"/>
              <a:t>istenilen</a:t>
            </a:r>
            <a:r>
              <a:rPr lang="en-US" sz="2400" b="1" dirty="0"/>
              <a:t> yere </a:t>
            </a:r>
            <a:r>
              <a:rPr lang="en-US" sz="2400" b="1" dirty="0" err="1"/>
              <a:t>dönüş</a:t>
            </a:r>
            <a:r>
              <a:rPr lang="en-US" sz="2400" b="1" dirty="0"/>
              <a:t> </a:t>
            </a:r>
            <a:r>
              <a:rPr lang="en-US" sz="2400" b="1" dirty="0" err="1"/>
              <a:t>noktaları</a:t>
            </a:r>
            <a:r>
              <a:rPr lang="en-US" sz="2400" b="1" dirty="0"/>
              <a:t> </a:t>
            </a:r>
            <a:r>
              <a:rPr lang="en-US" sz="2400" dirty="0" err="1"/>
              <a:t>koyulabilir</a:t>
            </a:r>
            <a:r>
              <a:rPr lang="en-US" sz="2400" dirty="0"/>
              <a:t>. </a:t>
            </a:r>
          </a:p>
          <a:p>
            <a:pPr lvl="1" algn="just"/>
            <a:r>
              <a:rPr lang="en-US" sz="2000" dirty="0"/>
              <a:t>Buna </a:t>
            </a:r>
            <a:r>
              <a:rPr lang="en-US" sz="2000" dirty="0" err="1"/>
              <a:t>örnek</a:t>
            </a:r>
            <a:r>
              <a:rPr lang="en-US" sz="2000" dirty="0"/>
              <a:t> </a:t>
            </a:r>
            <a:r>
              <a:rPr lang="en-US" sz="2000" dirty="0" err="1"/>
              <a:t>bilgisayar</a:t>
            </a:r>
            <a:r>
              <a:rPr lang="en-US" sz="2000" dirty="0"/>
              <a:t> </a:t>
            </a:r>
            <a:r>
              <a:rPr lang="en-US" sz="2000" dirty="0" err="1"/>
              <a:t>oyunlarında</a:t>
            </a:r>
            <a:r>
              <a:rPr lang="en-US" sz="2000" dirty="0"/>
              <a:t> her </a:t>
            </a:r>
            <a:r>
              <a:rPr lang="en-US" sz="2000" dirty="0" err="1"/>
              <a:t>geçilen</a:t>
            </a:r>
            <a:r>
              <a:rPr lang="en-US" sz="2000" dirty="0"/>
              <a:t> </a:t>
            </a:r>
            <a:r>
              <a:rPr lang="en-US" sz="2000" dirty="0" err="1"/>
              <a:t>seviyeden</a:t>
            </a:r>
            <a:r>
              <a:rPr lang="en-US" sz="2000" dirty="0"/>
              <a:t> </a:t>
            </a:r>
            <a:r>
              <a:rPr lang="en-US" sz="2000" dirty="0" err="1"/>
              <a:t>sonra</a:t>
            </a:r>
            <a:r>
              <a:rPr lang="en-US" sz="2000" dirty="0"/>
              <a:t> </a:t>
            </a:r>
            <a:r>
              <a:rPr lang="en-US" sz="2000" dirty="0" err="1"/>
              <a:t>kayıt</a:t>
            </a:r>
            <a:r>
              <a:rPr lang="en-US" sz="2000" dirty="0"/>
              <a:t> </a:t>
            </a:r>
            <a:r>
              <a:rPr lang="en-US" sz="2000" dirty="0" err="1"/>
              <a:t>ederek</a:t>
            </a:r>
            <a:r>
              <a:rPr lang="en-US" sz="2000" dirty="0"/>
              <a:t>, </a:t>
            </a:r>
            <a:r>
              <a:rPr lang="en-US" sz="2000" dirty="0" err="1"/>
              <a:t>tekrar</a:t>
            </a:r>
            <a:r>
              <a:rPr lang="en-US" sz="2000" dirty="0"/>
              <a:t> </a:t>
            </a:r>
            <a:r>
              <a:rPr lang="en-US" sz="2000" dirty="0" err="1"/>
              <a:t>oyuna</a:t>
            </a:r>
            <a:r>
              <a:rPr lang="en-US" sz="2000" dirty="0"/>
              <a:t> </a:t>
            </a:r>
            <a:r>
              <a:rPr lang="en-US" sz="2000" dirty="0" err="1"/>
              <a:t>girdiğinizde</a:t>
            </a:r>
            <a:r>
              <a:rPr lang="en-US" sz="2000" dirty="0"/>
              <a:t> o </a:t>
            </a:r>
            <a:r>
              <a:rPr lang="en-US" sz="2000" dirty="0" err="1"/>
              <a:t>seviyeden</a:t>
            </a:r>
            <a:r>
              <a:rPr lang="en-US" sz="2000" dirty="0"/>
              <a:t> </a:t>
            </a:r>
            <a:r>
              <a:rPr lang="en-US" sz="2000" dirty="0" err="1"/>
              <a:t>ya</a:t>
            </a:r>
            <a:r>
              <a:rPr lang="en-US" sz="2000" dirty="0"/>
              <a:t> da </a:t>
            </a:r>
            <a:r>
              <a:rPr lang="en-US" sz="2000" dirty="0" err="1"/>
              <a:t>kayıtlar</a:t>
            </a:r>
            <a:r>
              <a:rPr lang="en-US" sz="2000" dirty="0"/>
              <a:t> </a:t>
            </a:r>
            <a:r>
              <a:rPr lang="en-US" sz="2000" dirty="0" err="1"/>
              <a:t>içinden</a:t>
            </a:r>
            <a:r>
              <a:rPr lang="en-US" sz="2000" dirty="0"/>
              <a:t> </a:t>
            </a:r>
            <a:r>
              <a:rPr lang="en-US" sz="2000" dirty="0" err="1"/>
              <a:t>istediğiniz</a:t>
            </a:r>
            <a:r>
              <a:rPr lang="en-US" sz="2000" dirty="0"/>
              <a:t> </a:t>
            </a:r>
            <a:r>
              <a:rPr lang="en-US" sz="2000" dirty="0" err="1"/>
              <a:t>yerden</a:t>
            </a:r>
            <a:r>
              <a:rPr lang="en-US" sz="2000" dirty="0"/>
              <a:t> </a:t>
            </a:r>
            <a:r>
              <a:rPr lang="en-US" sz="2000" dirty="0" err="1"/>
              <a:t>oyuna</a:t>
            </a:r>
            <a:r>
              <a:rPr lang="en-US" sz="2000" dirty="0"/>
              <a:t> </a:t>
            </a:r>
            <a:r>
              <a:rPr lang="en-US" sz="2000" dirty="0" err="1"/>
              <a:t>devam</a:t>
            </a:r>
            <a:r>
              <a:rPr lang="en-US" sz="2000" dirty="0"/>
              <a:t> </a:t>
            </a:r>
            <a:r>
              <a:rPr lang="en-US" sz="2000" dirty="0" err="1"/>
              <a:t>etmeyi</a:t>
            </a:r>
            <a:r>
              <a:rPr lang="en-US" sz="2000" dirty="0"/>
              <a:t> </a:t>
            </a:r>
            <a:r>
              <a:rPr lang="en-US" sz="2000" dirty="0" err="1"/>
              <a:t>sağlayan</a:t>
            </a:r>
            <a:r>
              <a:rPr lang="en-US" sz="2000" dirty="0"/>
              <a:t> </a:t>
            </a:r>
            <a:r>
              <a:rPr lang="en-US" sz="2000" dirty="0" err="1"/>
              <a:t>işlemdir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DE2A6-1975-8791-CD9E-4F175F2F9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B9BC9-576F-3186-BC41-382648B16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240" y="4506386"/>
            <a:ext cx="6009519" cy="210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16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10FEEE-DEDE-E4E9-8759-B88CCFDEDF42}"/>
              </a:ext>
            </a:extLst>
          </p:cNvPr>
          <p:cNvSpPr txBox="1">
            <a:spLocks/>
          </p:cNvSpPr>
          <p:nvPr/>
        </p:nvSpPr>
        <p:spPr>
          <a:xfrm>
            <a:off x="1487488" y="2924175"/>
            <a:ext cx="9577387" cy="25209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tr-TR" altLang="en-US" sz="3400" b="1" dirty="0">
                <a:solidFill>
                  <a:srgbClr val="002060"/>
                </a:solidFill>
              </a:rPr>
              <a:t>keyifli çalışmalar...</a:t>
            </a: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7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F2D2-8BA0-1932-623D-09042CC46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38683"/>
            <a:ext cx="10515600" cy="66859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000" b="1" dirty="0"/>
              <a:t>Not</a:t>
            </a:r>
            <a:r>
              <a:rPr lang="en-US" sz="2000" dirty="0"/>
              <a:t>: </a:t>
            </a:r>
            <a:r>
              <a:rPr lang="en-US" sz="2000" b="1" dirty="0"/>
              <a:t>Rollback to Evre1 </a:t>
            </a:r>
            <a:r>
              <a:rPr lang="en-US" sz="2000" dirty="0" err="1"/>
              <a:t>yerine</a:t>
            </a:r>
            <a:r>
              <a:rPr lang="en-US" sz="2000" dirty="0"/>
              <a:t> </a:t>
            </a:r>
            <a:r>
              <a:rPr lang="en-US" sz="2000" dirty="0" err="1"/>
              <a:t>direk</a:t>
            </a:r>
            <a:r>
              <a:rPr lang="en-US" sz="2000" dirty="0"/>
              <a:t> Rollback </a:t>
            </a:r>
            <a:r>
              <a:rPr lang="en-US" sz="2000" dirty="0" err="1"/>
              <a:t>yazarsak</a:t>
            </a:r>
            <a:r>
              <a:rPr lang="en-US" sz="2000" dirty="0"/>
              <a:t> </a:t>
            </a:r>
            <a:r>
              <a:rPr lang="en-US" sz="2000" dirty="0" err="1"/>
              <a:t>yine</a:t>
            </a:r>
            <a:r>
              <a:rPr lang="en-US" sz="2000" dirty="0"/>
              <a:t> </a:t>
            </a:r>
            <a:r>
              <a:rPr lang="en-US" sz="2000" dirty="0" err="1"/>
              <a:t>aynı</a:t>
            </a:r>
            <a:r>
              <a:rPr lang="en-US" sz="2000" dirty="0"/>
              <a:t> </a:t>
            </a:r>
            <a:r>
              <a:rPr lang="en-US" sz="2000" dirty="0" err="1"/>
              <a:t>işlemi</a:t>
            </a:r>
            <a:r>
              <a:rPr lang="en-US" sz="2000" dirty="0"/>
              <a:t> </a:t>
            </a:r>
            <a:r>
              <a:rPr lang="en-US" sz="2000" dirty="0" err="1"/>
              <a:t>yapardı</a:t>
            </a:r>
            <a:r>
              <a:rPr lang="en-US" sz="2000" dirty="0"/>
              <a:t>. </a:t>
            </a:r>
            <a:r>
              <a:rPr lang="en-US" sz="2000" dirty="0" err="1"/>
              <a:t>İşlemlerin</a:t>
            </a:r>
            <a:r>
              <a:rPr lang="en-US" sz="2000" dirty="0"/>
              <a:t> </a:t>
            </a:r>
            <a:r>
              <a:rPr lang="en-US" sz="2000" dirty="0" err="1"/>
              <a:t>hepsi</a:t>
            </a:r>
            <a:r>
              <a:rPr lang="en-US" sz="2000" dirty="0"/>
              <a:t> </a:t>
            </a:r>
            <a:r>
              <a:rPr lang="en-US" sz="2000" dirty="0" err="1"/>
              <a:t>geri</a:t>
            </a:r>
            <a:r>
              <a:rPr lang="en-US" sz="2000" dirty="0"/>
              <a:t> </a:t>
            </a:r>
            <a:r>
              <a:rPr lang="en-US" sz="2000" dirty="0" err="1"/>
              <a:t>alınırdır</a:t>
            </a:r>
            <a:r>
              <a:rPr lang="en-US" sz="2000" dirty="0"/>
              <a:t>. </a:t>
            </a:r>
            <a:r>
              <a:rPr lang="en-US" sz="2000" dirty="0" err="1"/>
              <a:t>Fakat</a:t>
            </a:r>
            <a:r>
              <a:rPr lang="en-US" sz="2000" dirty="0"/>
              <a:t> </a:t>
            </a:r>
            <a:r>
              <a:rPr lang="en-US" sz="2000" dirty="0" err="1"/>
              <a:t>aynı</a:t>
            </a:r>
            <a:r>
              <a:rPr lang="en-US" sz="2000" dirty="0"/>
              <a:t> </a:t>
            </a:r>
            <a:r>
              <a:rPr lang="en-US" sz="2000" dirty="0" err="1"/>
              <a:t>şey</a:t>
            </a:r>
            <a:r>
              <a:rPr lang="en-US" sz="2000" dirty="0"/>
              <a:t> </a:t>
            </a:r>
            <a:r>
              <a:rPr lang="en-US" sz="2000" dirty="0" err="1"/>
              <a:t>değildir</a:t>
            </a:r>
            <a:r>
              <a:rPr lang="en-US" sz="2000" dirty="0"/>
              <a:t>. Buna </a:t>
            </a:r>
            <a:r>
              <a:rPr lang="en-US" sz="2000" dirty="0" err="1"/>
              <a:t>dikkat</a:t>
            </a:r>
            <a:r>
              <a:rPr lang="en-US" sz="2000" dirty="0"/>
              <a:t> </a:t>
            </a:r>
            <a:r>
              <a:rPr lang="en-US" sz="2000" dirty="0" err="1"/>
              <a:t>etmeliyiz</a:t>
            </a:r>
            <a:r>
              <a:rPr lang="en-US" sz="2000" dirty="0"/>
              <a:t>. </a:t>
            </a:r>
            <a:r>
              <a:rPr lang="en-US" sz="2000" b="1" dirty="0"/>
              <a:t>Evre1</a:t>
            </a:r>
            <a:r>
              <a:rPr lang="en-US" sz="2000" dirty="0"/>
              <a:t> </a:t>
            </a:r>
            <a:r>
              <a:rPr lang="en-US" sz="2000" dirty="0" err="1"/>
              <a:t>noktası</a:t>
            </a:r>
            <a:r>
              <a:rPr lang="en-US" sz="2000" dirty="0"/>
              <a:t> </a:t>
            </a:r>
            <a:r>
              <a:rPr lang="en-US" sz="2000" dirty="0" err="1"/>
              <a:t>işlem</a:t>
            </a:r>
            <a:r>
              <a:rPr lang="en-US" sz="2000" dirty="0"/>
              <a:t> </a:t>
            </a:r>
            <a:r>
              <a:rPr lang="en-US" sz="2000" dirty="0" err="1"/>
              <a:t>gövdesinin</a:t>
            </a:r>
            <a:r>
              <a:rPr lang="en-US" sz="2000" dirty="0"/>
              <a:t> </a:t>
            </a:r>
            <a:r>
              <a:rPr lang="en-US" sz="2000" dirty="0" err="1"/>
              <a:t>ortasında</a:t>
            </a:r>
            <a:r>
              <a:rPr lang="en-US" sz="2000" dirty="0"/>
              <a:t> </a:t>
            </a:r>
            <a:r>
              <a:rPr lang="en-US" sz="2000" dirty="0" err="1"/>
              <a:t>olsa</a:t>
            </a:r>
            <a:r>
              <a:rPr lang="en-US" sz="2000" dirty="0"/>
              <a:t> </a:t>
            </a:r>
            <a:r>
              <a:rPr lang="en-US" sz="2000" dirty="0" err="1"/>
              <a:t>oraya</a:t>
            </a:r>
            <a:r>
              <a:rPr lang="en-US" sz="2000" dirty="0"/>
              <a:t> </a:t>
            </a:r>
            <a:r>
              <a:rPr lang="en-US" sz="2000" dirty="0" err="1"/>
              <a:t>kadar</a:t>
            </a:r>
            <a:r>
              <a:rPr lang="en-US" sz="2000" dirty="0"/>
              <a:t> </a:t>
            </a:r>
            <a:r>
              <a:rPr lang="en-US" sz="2000" dirty="0" err="1"/>
              <a:t>işlemler</a:t>
            </a:r>
            <a:r>
              <a:rPr lang="en-US" sz="2000" dirty="0"/>
              <a:t> </a:t>
            </a:r>
            <a:r>
              <a:rPr lang="en-US" sz="2000" dirty="0" err="1"/>
              <a:t>geri</a:t>
            </a:r>
            <a:r>
              <a:rPr lang="en-US" sz="2000" dirty="0"/>
              <a:t> </a:t>
            </a:r>
            <a:r>
              <a:rPr lang="en-US" sz="2000" dirty="0" err="1"/>
              <a:t>alacaktır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D5008-EC3C-B3C7-C392-9F1617DB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055" y="480013"/>
            <a:ext cx="8340103" cy="54586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09F948-412F-7C5E-DAAC-0BDF5756F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1E12-C831-9B6D-2DAD-2AB2BE62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İndeksler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(Indexes)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315E-CC5F-25AE-7CF6-237515A99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2450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400" dirty="0" err="1"/>
              <a:t>İndeks</a:t>
            </a:r>
            <a:r>
              <a:rPr lang="en-US" sz="2400" dirty="0"/>
              <a:t> </a:t>
            </a:r>
            <a:r>
              <a:rPr lang="en-US" sz="2400" dirty="0" err="1"/>
              <a:t>yapıları</a:t>
            </a:r>
            <a:r>
              <a:rPr lang="en-US" sz="2400" dirty="0"/>
              <a:t> </a:t>
            </a:r>
            <a:r>
              <a:rPr lang="en-US" sz="2400" dirty="0" err="1"/>
              <a:t>özellikle</a:t>
            </a:r>
            <a:r>
              <a:rPr lang="en-US" sz="2400" dirty="0"/>
              <a:t> </a:t>
            </a:r>
            <a:r>
              <a:rPr lang="en-US" sz="2400" b="1" dirty="0" err="1"/>
              <a:t>tablolar</a:t>
            </a:r>
            <a:r>
              <a:rPr lang="en-US" sz="2400" b="1" dirty="0"/>
              <a:t> </a:t>
            </a:r>
            <a:r>
              <a:rPr lang="en-US" sz="2400" b="1" dirty="0" err="1"/>
              <a:t>üzerinde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kaydı</a:t>
            </a:r>
            <a:r>
              <a:rPr lang="en-US" sz="2400" b="1" dirty="0"/>
              <a:t> </a:t>
            </a:r>
            <a:r>
              <a:rPr lang="en-US" sz="2400" b="1" dirty="0" err="1"/>
              <a:t>aramak</a:t>
            </a:r>
            <a:r>
              <a:rPr lang="en-US" sz="2400" b="1" dirty="0"/>
              <a:t> </a:t>
            </a:r>
            <a:r>
              <a:rPr lang="en-US" sz="2400" b="1" dirty="0" err="1"/>
              <a:t>için</a:t>
            </a:r>
            <a:r>
              <a:rPr lang="en-US" sz="2400" b="1" dirty="0"/>
              <a:t> </a:t>
            </a:r>
            <a:r>
              <a:rPr lang="en-US" sz="2400" dirty="0" err="1"/>
              <a:t>çok</a:t>
            </a:r>
            <a:r>
              <a:rPr lang="en-US" sz="2400" dirty="0"/>
              <a:t> </a:t>
            </a:r>
            <a:r>
              <a:rPr lang="en-US" sz="2400" dirty="0" err="1"/>
              <a:t>kullanılan</a:t>
            </a:r>
            <a:r>
              <a:rPr lang="en-US" sz="2400" dirty="0"/>
              <a:t> </a:t>
            </a:r>
            <a:r>
              <a:rPr lang="en-US" sz="2400" dirty="0" err="1"/>
              <a:t>yapılardır</a:t>
            </a:r>
            <a:r>
              <a:rPr lang="en-US" sz="2400" dirty="0"/>
              <a:t>. </a:t>
            </a:r>
          </a:p>
          <a:p>
            <a:pPr algn="just"/>
            <a:r>
              <a:rPr lang="en-US" sz="2400" b="1" dirty="0"/>
              <a:t>SQL </a:t>
            </a:r>
            <a:r>
              <a:rPr lang="en-US" sz="2400" b="1" dirty="0" err="1"/>
              <a:t>cümlelerinin</a:t>
            </a:r>
            <a:r>
              <a:rPr lang="en-US" sz="2400" b="1" dirty="0"/>
              <a:t> </a:t>
            </a:r>
            <a:r>
              <a:rPr lang="en-US" sz="2400" b="1" dirty="0" err="1"/>
              <a:t>performansını</a:t>
            </a:r>
            <a:r>
              <a:rPr lang="en-US" sz="2400" b="1" dirty="0"/>
              <a:t> </a:t>
            </a:r>
            <a:r>
              <a:rPr lang="en-US" sz="2400" b="1" dirty="0" err="1"/>
              <a:t>arttırmak</a:t>
            </a:r>
            <a:r>
              <a:rPr lang="en-US" sz="2400" b="1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dirty="0" err="1"/>
              <a:t>tablolarda</a:t>
            </a:r>
            <a:r>
              <a:rPr lang="en-US" sz="2400" dirty="0"/>
              <a:t> </a:t>
            </a:r>
            <a:r>
              <a:rPr lang="en-US" sz="2400" b="1" dirty="0" err="1"/>
              <a:t>çok</a:t>
            </a:r>
            <a:r>
              <a:rPr lang="en-US" sz="2400" b="1" dirty="0"/>
              <a:t> </a:t>
            </a:r>
            <a:r>
              <a:rPr lang="en-US" sz="2400" b="1" dirty="0" err="1"/>
              <a:t>sorgulanan</a:t>
            </a:r>
            <a:r>
              <a:rPr lang="en-US" sz="2400" b="1" dirty="0"/>
              <a:t> </a:t>
            </a:r>
            <a:r>
              <a:rPr lang="en-US" sz="2400" b="1" dirty="0" err="1"/>
              <a:t>alanlara</a:t>
            </a:r>
            <a:r>
              <a:rPr lang="en-US" sz="2400" b="1" dirty="0"/>
              <a:t> </a:t>
            </a:r>
            <a:r>
              <a:rPr lang="en-US" sz="2400" dirty="0" err="1"/>
              <a:t>tanımlanırlar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SQL </a:t>
            </a:r>
            <a:r>
              <a:rPr lang="en-US" sz="2400" dirty="0" err="1"/>
              <a:t>sorgularında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tanımlanan</a:t>
            </a:r>
            <a:r>
              <a:rPr lang="en-US" sz="2400" dirty="0"/>
              <a:t> </a:t>
            </a:r>
            <a:r>
              <a:rPr lang="en-US" sz="2400" dirty="0" err="1"/>
              <a:t>alanların</a:t>
            </a:r>
            <a:r>
              <a:rPr lang="en-US" sz="2400" dirty="0"/>
              <a:t> </a:t>
            </a:r>
            <a:r>
              <a:rPr lang="en-US" sz="2400" b="1" dirty="0"/>
              <a:t>SELECT</a:t>
            </a:r>
            <a:r>
              <a:rPr lang="en-US" sz="2400" dirty="0"/>
              <a:t> </a:t>
            </a:r>
            <a:r>
              <a:rPr lang="en-US" sz="2400" dirty="0" err="1"/>
              <a:t>veya</a:t>
            </a:r>
            <a:r>
              <a:rPr lang="en-US" sz="2400" dirty="0"/>
              <a:t> </a:t>
            </a:r>
            <a:r>
              <a:rPr lang="en-US" sz="2400" b="1" dirty="0"/>
              <a:t>WHERE</a:t>
            </a:r>
            <a:r>
              <a:rPr lang="en-US" sz="2400" dirty="0"/>
              <a:t> </a:t>
            </a:r>
            <a:r>
              <a:rPr lang="en-US" sz="2400" dirty="0" err="1"/>
              <a:t>kısmında</a:t>
            </a:r>
            <a:r>
              <a:rPr lang="en-US" sz="2400" dirty="0"/>
              <a:t> </a:t>
            </a:r>
            <a:r>
              <a:rPr lang="en-US" sz="2400" dirty="0" err="1"/>
              <a:t>bulunmaları</a:t>
            </a:r>
            <a:r>
              <a:rPr lang="en-US" sz="2400" dirty="0"/>
              <a:t> </a:t>
            </a:r>
            <a:r>
              <a:rPr lang="en-US" sz="2400" dirty="0" err="1"/>
              <a:t>gerekmektedir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Bir </a:t>
            </a:r>
            <a:r>
              <a:rPr lang="en-US" sz="2400" dirty="0" err="1"/>
              <a:t>tabloda</a:t>
            </a:r>
            <a:r>
              <a:rPr lang="en-US" sz="2400" dirty="0"/>
              <a:t> </a:t>
            </a:r>
            <a:r>
              <a:rPr lang="en-US" sz="2400" dirty="0" err="1"/>
              <a:t>indeks</a:t>
            </a:r>
            <a:r>
              <a:rPr lang="en-US" sz="2400" dirty="0"/>
              <a:t> </a:t>
            </a:r>
            <a:r>
              <a:rPr lang="en-US" sz="2400" b="1" dirty="0" err="1"/>
              <a:t>olmaması</a:t>
            </a:r>
            <a:r>
              <a:rPr lang="en-US" sz="2400" dirty="0"/>
              <a:t>, </a:t>
            </a:r>
            <a:r>
              <a:rPr lang="en-US" sz="2400" dirty="0" err="1"/>
              <a:t>işlemlerde</a:t>
            </a:r>
            <a:r>
              <a:rPr lang="en-US" sz="2400" dirty="0"/>
              <a:t> </a:t>
            </a:r>
            <a:r>
              <a:rPr lang="en-US" sz="2400" b="1" dirty="0" err="1"/>
              <a:t>tüm</a:t>
            </a:r>
            <a:r>
              <a:rPr lang="en-US" sz="2400" b="1" dirty="0"/>
              <a:t> </a:t>
            </a:r>
            <a:r>
              <a:rPr lang="en-US" sz="2400" b="1" dirty="0" err="1"/>
              <a:t>tablo</a:t>
            </a:r>
            <a:r>
              <a:rPr lang="en-US" sz="2400" b="1" dirty="0"/>
              <a:t> </a:t>
            </a:r>
            <a:r>
              <a:rPr lang="en-US" sz="2400" b="1" dirty="0" err="1"/>
              <a:t>verilerinin</a:t>
            </a:r>
            <a:r>
              <a:rPr lang="en-US" sz="2400" b="1" dirty="0"/>
              <a:t> </a:t>
            </a:r>
            <a:r>
              <a:rPr lang="en-US" sz="2400" b="1" dirty="0" err="1"/>
              <a:t>taranması</a:t>
            </a:r>
            <a:r>
              <a:rPr lang="en-US" sz="2400" b="1" dirty="0"/>
              <a:t> </a:t>
            </a:r>
            <a:r>
              <a:rPr lang="en-US" sz="2400" dirty="0" err="1"/>
              <a:t>anlamına</a:t>
            </a:r>
            <a:r>
              <a:rPr lang="en-US" sz="2400" dirty="0"/>
              <a:t> </a:t>
            </a:r>
            <a:r>
              <a:rPr lang="en-US" sz="2400" dirty="0" err="1"/>
              <a:t>gelmektedir</a:t>
            </a:r>
            <a:r>
              <a:rPr lang="en-US" sz="2400" dirty="0"/>
              <a:t>. Bu </a:t>
            </a:r>
            <a:r>
              <a:rPr lang="en-US" sz="2400" u="sng" dirty="0" err="1"/>
              <a:t>istenmeyen</a:t>
            </a:r>
            <a:r>
              <a:rPr lang="en-US" sz="2400" u="sng" dirty="0"/>
              <a:t> </a:t>
            </a:r>
            <a:r>
              <a:rPr lang="en-US" sz="2400" u="sng" dirty="0" err="1"/>
              <a:t>bir</a:t>
            </a:r>
            <a:r>
              <a:rPr lang="en-US" sz="2400" u="sng" dirty="0"/>
              <a:t> </a:t>
            </a:r>
            <a:r>
              <a:rPr lang="en-US" sz="2400" u="sng" dirty="0" err="1"/>
              <a:t>durumdur</a:t>
            </a:r>
            <a:r>
              <a:rPr lang="en-US" sz="2400" dirty="0"/>
              <a:t>. </a:t>
            </a:r>
          </a:p>
          <a:p>
            <a:pPr algn="just"/>
            <a:r>
              <a:rPr lang="en-US" sz="2400" b="1" dirty="0"/>
              <a:t>INSERT</a:t>
            </a:r>
            <a:r>
              <a:rPr lang="en-US" sz="2400" dirty="0"/>
              <a:t> </a:t>
            </a:r>
            <a:r>
              <a:rPr lang="en-US" sz="2400" dirty="0" err="1"/>
              <a:t>cümleciklerinde</a:t>
            </a:r>
            <a:r>
              <a:rPr lang="en-US" sz="2400" dirty="0"/>
              <a:t> </a:t>
            </a:r>
            <a:r>
              <a:rPr lang="en-US" sz="2400" dirty="0" err="1"/>
              <a:t>İndeksler</a:t>
            </a:r>
            <a:r>
              <a:rPr lang="en-US" sz="2400" dirty="0"/>
              <a:t> </a:t>
            </a:r>
            <a:r>
              <a:rPr lang="en-US" sz="2400" dirty="0" err="1"/>
              <a:t>sistemi</a:t>
            </a:r>
            <a:r>
              <a:rPr lang="en-US" sz="2400" dirty="0"/>
              <a:t> </a:t>
            </a:r>
            <a:r>
              <a:rPr lang="en-US" sz="2400" dirty="0" err="1"/>
              <a:t>yavaşlatmaktadır</a:t>
            </a:r>
            <a:r>
              <a:rPr lang="en-US" sz="2400" dirty="0"/>
              <a:t>. </a:t>
            </a:r>
            <a:r>
              <a:rPr lang="en-US" sz="2400" dirty="0" err="1"/>
              <a:t>Sebebi</a:t>
            </a:r>
            <a:r>
              <a:rPr lang="en-US" sz="2400" dirty="0"/>
              <a:t> </a:t>
            </a:r>
            <a:r>
              <a:rPr lang="en-US" sz="2400" dirty="0" err="1"/>
              <a:t>girilen</a:t>
            </a:r>
            <a:r>
              <a:rPr lang="en-US" sz="2400" dirty="0"/>
              <a:t> </a:t>
            </a:r>
            <a:r>
              <a:rPr lang="en-US" sz="2400" dirty="0" err="1"/>
              <a:t>kayıta</a:t>
            </a:r>
            <a:r>
              <a:rPr lang="en-US" sz="2400" dirty="0"/>
              <a:t> </a:t>
            </a:r>
            <a:r>
              <a:rPr lang="en-US" sz="2400" dirty="0" err="1"/>
              <a:t>göre</a:t>
            </a:r>
            <a:r>
              <a:rPr lang="en-US" sz="2400" dirty="0"/>
              <a:t> </a:t>
            </a:r>
            <a:r>
              <a:rPr lang="en-US" sz="2400" b="1" dirty="0" err="1"/>
              <a:t>tüm</a:t>
            </a:r>
            <a:r>
              <a:rPr lang="en-US" sz="2400" b="1" dirty="0"/>
              <a:t> </a:t>
            </a:r>
            <a:r>
              <a:rPr lang="en-US" sz="2400" b="1" dirty="0" err="1"/>
              <a:t>indekslerin</a:t>
            </a:r>
            <a:r>
              <a:rPr lang="en-US" sz="2400" b="1" dirty="0"/>
              <a:t> </a:t>
            </a:r>
            <a:r>
              <a:rPr lang="en-US" sz="2400" b="1" dirty="0" err="1"/>
              <a:t>güncellenmesi</a:t>
            </a:r>
            <a:r>
              <a:rPr lang="en-US" sz="2400" b="1" dirty="0"/>
              <a:t> </a:t>
            </a:r>
            <a:r>
              <a:rPr lang="en-US" sz="2400" dirty="0" err="1"/>
              <a:t>gereğidir</a:t>
            </a:r>
            <a:r>
              <a:rPr lang="en-US" sz="24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3454C-22B9-8764-DA52-81BF49A61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2F5A3-7A9A-9D8F-46CF-6FC8C3F8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33" y="2055812"/>
            <a:ext cx="5505733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6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9012-12E9-2085-9CE3-92D0D266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İndeksler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(Indexes)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CCE2E-9AC1-E49D-7CCC-BAD94B978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 err="1"/>
              <a:t>Oracle’ın</a:t>
            </a:r>
            <a:r>
              <a:rPr lang="en-US" sz="1800" dirty="0"/>
              <a:t> </a:t>
            </a:r>
            <a:r>
              <a:rPr lang="en-US" sz="1800" dirty="0" err="1"/>
              <a:t>indeks</a:t>
            </a:r>
            <a:r>
              <a:rPr lang="en-US" sz="1800" dirty="0"/>
              <a:t> </a:t>
            </a:r>
            <a:r>
              <a:rPr lang="en-US" sz="1800" dirty="0" err="1"/>
              <a:t>yapısı</a:t>
            </a:r>
            <a:r>
              <a:rPr lang="en-US" sz="1800" dirty="0"/>
              <a:t> </a:t>
            </a:r>
            <a:r>
              <a:rPr lang="en-US" sz="1800" b="1" dirty="0"/>
              <a:t>default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b="1" dirty="0"/>
              <a:t>B-Tree</a:t>
            </a:r>
            <a:r>
              <a:rPr lang="en-US" sz="1800" dirty="0"/>
              <a:t> </a:t>
            </a:r>
            <a:r>
              <a:rPr lang="en-US" sz="1800" dirty="0" err="1"/>
              <a:t>yapısıdır</a:t>
            </a:r>
            <a:r>
              <a:rPr lang="en-US" sz="1800" dirty="0"/>
              <a:t>. </a:t>
            </a:r>
            <a:r>
              <a:rPr lang="en-US" sz="1800" dirty="0" err="1"/>
              <a:t>İndeks</a:t>
            </a:r>
            <a:r>
              <a:rPr lang="en-US" sz="1800" dirty="0"/>
              <a:t> </a:t>
            </a:r>
            <a:r>
              <a:rPr lang="en-US" sz="1800" dirty="0" err="1"/>
              <a:t>tanımlandığında</a:t>
            </a:r>
            <a:r>
              <a:rPr lang="en-US" sz="1800" dirty="0"/>
              <a:t>, </a:t>
            </a:r>
            <a:r>
              <a:rPr lang="en-US" sz="1800" dirty="0" err="1"/>
              <a:t>tanımlı</a:t>
            </a:r>
            <a:r>
              <a:rPr lang="en-US" sz="1800" dirty="0"/>
              <a:t> </a:t>
            </a:r>
            <a:r>
              <a:rPr lang="en-US" sz="1800" dirty="0" err="1"/>
              <a:t>alanlar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b="1" dirty="0" err="1"/>
              <a:t>segmentte</a:t>
            </a:r>
            <a:r>
              <a:rPr lang="en-US" sz="1800" dirty="0"/>
              <a:t> </a:t>
            </a:r>
            <a:r>
              <a:rPr lang="en-US" sz="1800" dirty="0" err="1"/>
              <a:t>tutulur</a:t>
            </a:r>
            <a:r>
              <a:rPr lang="en-US" sz="1800" dirty="0"/>
              <a:t>. </a:t>
            </a:r>
            <a:r>
              <a:rPr lang="en-US" sz="1800" dirty="0" err="1"/>
              <a:t>Aranan</a:t>
            </a:r>
            <a:r>
              <a:rPr lang="en-US" sz="1800" dirty="0"/>
              <a:t> </a:t>
            </a:r>
            <a:r>
              <a:rPr lang="en-US" sz="1800" dirty="0" err="1"/>
              <a:t>değer</a:t>
            </a:r>
            <a:r>
              <a:rPr lang="en-US" sz="1800" dirty="0"/>
              <a:t> </a:t>
            </a:r>
            <a:r>
              <a:rPr lang="en-US" sz="1800" b="1" dirty="0"/>
              <a:t>B-Tree </a:t>
            </a:r>
            <a:r>
              <a:rPr lang="en-US" sz="1800" b="1" dirty="0" err="1"/>
              <a:t>arama</a:t>
            </a:r>
            <a:r>
              <a:rPr lang="en-US" sz="1800" b="1" dirty="0"/>
              <a:t> </a:t>
            </a:r>
            <a:r>
              <a:rPr lang="en-US" sz="1800" b="1" dirty="0" err="1"/>
              <a:t>algoritmasına</a:t>
            </a:r>
            <a:r>
              <a:rPr lang="en-US" sz="1800" b="1" dirty="0"/>
              <a:t> </a:t>
            </a:r>
            <a:r>
              <a:rPr lang="en-US" sz="1800" dirty="0" err="1"/>
              <a:t>göre</a:t>
            </a:r>
            <a:r>
              <a:rPr lang="en-US" sz="1800" dirty="0"/>
              <a:t> </a:t>
            </a:r>
            <a:r>
              <a:rPr lang="en-US" sz="1800" dirty="0" err="1"/>
              <a:t>bulunarak</a:t>
            </a:r>
            <a:r>
              <a:rPr lang="en-US" sz="1800" dirty="0"/>
              <a:t> </a:t>
            </a:r>
            <a:r>
              <a:rPr lang="en-US" sz="1800" dirty="0" err="1"/>
              <a:t>onun</a:t>
            </a:r>
            <a:r>
              <a:rPr lang="en-US" sz="1800" dirty="0"/>
              <a:t> </a:t>
            </a:r>
            <a:r>
              <a:rPr lang="en-US" sz="1800" b="1" dirty="0"/>
              <a:t>ROWID</a:t>
            </a:r>
            <a:r>
              <a:rPr lang="en-US" sz="1800" dirty="0"/>
              <a:t> </a:t>
            </a:r>
            <a:r>
              <a:rPr lang="en-US" sz="1800" dirty="0" err="1"/>
              <a:t>değerine</a:t>
            </a:r>
            <a:r>
              <a:rPr lang="en-US" sz="1800" dirty="0"/>
              <a:t> </a:t>
            </a:r>
            <a:r>
              <a:rPr lang="en-US" sz="1800" dirty="0" err="1"/>
              <a:t>göre</a:t>
            </a:r>
            <a:r>
              <a:rPr lang="en-US" sz="1800" dirty="0"/>
              <a:t> </a:t>
            </a:r>
            <a:r>
              <a:rPr lang="en-US" sz="1800" dirty="0" err="1"/>
              <a:t>tablodan</a:t>
            </a:r>
            <a:r>
              <a:rPr lang="en-US" sz="1800" dirty="0"/>
              <a:t> </a:t>
            </a:r>
            <a:r>
              <a:rPr lang="en-US" sz="1800" dirty="0" err="1"/>
              <a:t>değer</a:t>
            </a:r>
            <a:r>
              <a:rPr lang="en-US" sz="1800" dirty="0"/>
              <a:t> </a:t>
            </a:r>
            <a:r>
              <a:rPr lang="en-US" sz="1800" dirty="0" err="1"/>
              <a:t>çekilir</a:t>
            </a:r>
            <a:r>
              <a:rPr lang="en-US" sz="1800" dirty="0"/>
              <a:t>. </a:t>
            </a:r>
          </a:p>
          <a:p>
            <a:pPr algn="just"/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A4742-4388-791B-92A9-BED84D70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552" y="2822057"/>
            <a:ext cx="6021605" cy="376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FB34D9-544C-63AB-F9E4-7F2D299A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6147E0-B7F8-469E-8DD2-0CB62208FA93}"/>
              </a:ext>
            </a:extLst>
          </p:cNvPr>
          <p:cNvSpPr txBox="1">
            <a:spLocks/>
          </p:cNvSpPr>
          <p:nvPr/>
        </p:nvSpPr>
        <p:spPr>
          <a:xfrm>
            <a:off x="838200" y="2749550"/>
            <a:ext cx="4328904" cy="3917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dirty="0" err="1"/>
              <a:t>BTree</a:t>
            </a:r>
            <a:r>
              <a:rPr lang="en-US" sz="1800" dirty="0"/>
              <a:t>, </a:t>
            </a:r>
            <a:r>
              <a:rPr lang="en-US" sz="1800" dirty="0" err="1"/>
              <a:t>ağaç</a:t>
            </a:r>
            <a:r>
              <a:rPr lang="en-US" sz="1800" dirty="0"/>
              <a:t> </a:t>
            </a:r>
            <a:r>
              <a:rPr lang="en-US" sz="1800" dirty="0" err="1"/>
              <a:t>şeklinde</a:t>
            </a:r>
            <a:r>
              <a:rPr lang="en-US" sz="1800" dirty="0"/>
              <a:t> </a:t>
            </a:r>
            <a:r>
              <a:rPr lang="en-US" sz="1800" b="1" dirty="0" err="1"/>
              <a:t>dinamik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veri</a:t>
            </a:r>
            <a:r>
              <a:rPr lang="en-US" sz="1800" dirty="0"/>
              <a:t> </a:t>
            </a:r>
            <a:r>
              <a:rPr lang="en-US" sz="1800" dirty="0" err="1"/>
              <a:t>yapısıdır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 err="1"/>
              <a:t>Nodlar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nod </a:t>
            </a:r>
            <a:r>
              <a:rPr lang="en-US" sz="1800" dirty="0" err="1"/>
              <a:t>içindeki</a:t>
            </a:r>
            <a:r>
              <a:rPr lang="en-US" sz="1800" dirty="0"/>
              <a:t> </a:t>
            </a:r>
            <a:r>
              <a:rPr lang="en-US" sz="1800" dirty="0" err="1"/>
              <a:t>sıralı</a:t>
            </a:r>
            <a:r>
              <a:rPr lang="en-US" sz="1800" dirty="0"/>
              <a:t> </a:t>
            </a:r>
            <a:r>
              <a:rPr lang="en-US" sz="1800" dirty="0" err="1"/>
              <a:t>elemanlardan</a:t>
            </a:r>
            <a:r>
              <a:rPr lang="en-US" sz="1800" dirty="0"/>
              <a:t> </a:t>
            </a:r>
            <a:r>
              <a:rPr lang="en-US" sz="1800" dirty="0" err="1"/>
              <a:t>oluşur</a:t>
            </a:r>
            <a:r>
              <a:rPr lang="en-US" sz="1800" dirty="0"/>
              <a:t>. </a:t>
            </a:r>
            <a:r>
              <a:rPr lang="en-US" sz="1800" dirty="0" err="1"/>
              <a:t>Kök</a:t>
            </a:r>
            <a:r>
              <a:rPr lang="en-US" sz="1800" dirty="0"/>
              <a:t> </a:t>
            </a:r>
            <a:r>
              <a:rPr lang="en-US" sz="1800" dirty="0" err="1"/>
              <a:t>noddan</a:t>
            </a:r>
            <a:r>
              <a:rPr lang="en-US" sz="1800" dirty="0"/>
              <a:t> </a:t>
            </a:r>
            <a:r>
              <a:rPr lang="en-US" sz="1800" dirty="0" err="1"/>
              <a:t>başlayarak</a:t>
            </a:r>
            <a:r>
              <a:rPr lang="en-US" sz="1800" dirty="0"/>
              <a:t>; her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elemanın</a:t>
            </a:r>
            <a:r>
              <a:rPr lang="en-US" sz="1800" dirty="0"/>
              <a:t> </a:t>
            </a:r>
            <a:r>
              <a:rPr lang="en-US" sz="1800" b="1" dirty="0" err="1"/>
              <a:t>küçük</a:t>
            </a:r>
            <a:r>
              <a:rPr lang="en-US" sz="1800" b="1" dirty="0"/>
              <a:t> </a:t>
            </a:r>
            <a:r>
              <a:rPr lang="en-US" sz="1800" b="1" dirty="0" err="1"/>
              <a:t>değerleri</a:t>
            </a:r>
            <a:r>
              <a:rPr lang="en-US" sz="1800" b="1" dirty="0"/>
              <a:t>, sola </a:t>
            </a:r>
            <a:r>
              <a:rPr lang="en-US" sz="1800" b="1" dirty="0" err="1"/>
              <a:t>doğru</a:t>
            </a:r>
            <a:r>
              <a:rPr lang="en-US" sz="1800" dirty="0"/>
              <a:t>, </a:t>
            </a:r>
            <a:r>
              <a:rPr lang="en-US" sz="1800" b="1" dirty="0" err="1"/>
              <a:t>büyük</a:t>
            </a:r>
            <a:r>
              <a:rPr lang="en-US" sz="1800" b="1" dirty="0"/>
              <a:t> </a:t>
            </a:r>
            <a:r>
              <a:rPr lang="en-US" sz="1800" b="1" dirty="0" err="1"/>
              <a:t>değerleri</a:t>
            </a:r>
            <a:r>
              <a:rPr lang="en-US" sz="1800" b="1" dirty="0"/>
              <a:t> </a:t>
            </a:r>
            <a:r>
              <a:rPr lang="en-US" sz="1800" b="1" dirty="0" err="1"/>
              <a:t>ise</a:t>
            </a:r>
            <a:r>
              <a:rPr lang="en-US" sz="1800" b="1" dirty="0"/>
              <a:t>, </a:t>
            </a:r>
            <a:r>
              <a:rPr lang="en-US" sz="1800" b="1" dirty="0" err="1"/>
              <a:t>sağa</a:t>
            </a:r>
            <a:r>
              <a:rPr lang="en-US" sz="1800" b="1" dirty="0"/>
              <a:t> </a:t>
            </a:r>
            <a:r>
              <a:rPr lang="en-US" sz="1800" b="1" dirty="0" err="1"/>
              <a:t>doğru</a:t>
            </a:r>
            <a:r>
              <a:rPr lang="en-US" sz="1800" dirty="0"/>
              <a:t>, alt nod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yer</a:t>
            </a:r>
            <a:r>
              <a:rPr lang="en-US" sz="1800" dirty="0"/>
              <a:t> </a:t>
            </a:r>
            <a:r>
              <a:rPr lang="en-US" sz="1800" dirty="0" err="1"/>
              <a:t>almaktadır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Her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eleman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birlikte</a:t>
            </a:r>
            <a:r>
              <a:rPr lang="en-US" sz="1800" dirty="0"/>
              <a:t> </a:t>
            </a:r>
            <a:r>
              <a:rPr lang="en-US" sz="1800" b="1" dirty="0"/>
              <a:t>alt </a:t>
            </a:r>
            <a:r>
              <a:rPr lang="en-US" sz="1800" b="1" dirty="0" err="1"/>
              <a:t>noda</a:t>
            </a:r>
            <a:r>
              <a:rPr lang="en-US" sz="1800" b="1" dirty="0"/>
              <a:t> </a:t>
            </a:r>
            <a:r>
              <a:rPr lang="en-US" sz="1800" dirty="0" err="1"/>
              <a:t>ait</a:t>
            </a:r>
            <a:r>
              <a:rPr lang="en-US" sz="1800" dirty="0"/>
              <a:t> </a:t>
            </a:r>
            <a:r>
              <a:rPr lang="en-US" sz="1800" dirty="0" err="1"/>
              <a:t>referansı</a:t>
            </a:r>
            <a:r>
              <a:rPr lang="en-US" sz="1800" dirty="0"/>
              <a:t> da </a:t>
            </a:r>
            <a:r>
              <a:rPr lang="en-US" sz="1800" dirty="0" err="1"/>
              <a:t>saklanmaktadır</a:t>
            </a:r>
            <a:r>
              <a:rPr lang="en-US" sz="1800" dirty="0"/>
              <a:t>. </a:t>
            </a:r>
            <a:r>
              <a:rPr lang="en-US" sz="1800" b="1" dirty="0" err="1"/>
              <a:t>Anahtar</a:t>
            </a:r>
            <a:r>
              <a:rPr lang="en-US" sz="1800" dirty="0"/>
              <a:t> </a:t>
            </a:r>
            <a:r>
              <a:rPr lang="en-US" sz="1800" dirty="0" err="1"/>
              <a:t>bilgilerde</a:t>
            </a:r>
            <a:r>
              <a:rPr lang="en-US" sz="1800" dirty="0"/>
              <a:t> </a:t>
            </a:r>
            <a:r>
              <a:rPr lang="en-US" sz="1800" dirty="0" err="1"/>
              <a:t>mükerrerliğe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verilmemiştir</a:t>
            </a:r>
            <a:r>
              <a:rPr lang="en-US" sz="1800" dirty="0"/>
              <a:t>.</a:t>
            </a:r>
          </a:p>
          <a:p>
            <a:pPr algn="just"/>
            <a:r>
              <a:rPr lang="en-US" sz="1800" b="1" dirty="0" err="1"/>
              <a:t>Önemli</a:t>
            </a:r>
            <a:r>
              <a:rPr lang="en-US" sz="1800" b="1" dirty="0"/>
              <a:t> </a:t>
            </a:r>
            <a:r>
              <a:rPr lang="en-US" sz="1800" b="1" dirty="0" err="1"/>
              <a:t>parametreler</a:t>
            </a:r>
            <a:endParaRPr lang="en-US" sz="1800" b="1" dirty="0"/>
          </a:p>
          <a:p>
            <a:pPr lvl="1" algn="just"/>
            <a:r>
              <a:rPr lang="en-US" sz="1600" b="1" dirty="0" err="1"/>
              <a:t>Yükseklik</a:t>
            </a:r>
            <a:r>
              <a:rPr lang="en-US" sz="1600" dirty="0"/>
              <a:t>: Veri </a:t>
            </a:r>
            <a:r>
              <a:rPr lang="en-US" sz="1600" dirty="0" err="1"/>
              <a:t>yapısındaki</a:t>
            </a:r>
            <a:r>
              <a:rPr lang="en-US" sz="1600" dirty="0"/>
              <a:t> </a:t>
            </a:r>
            <a:r>
              <a:rPr lang="en-US" sz="1600" b="1" dirty="0" err="1"/>
              <a:t>aşağıya</a:t>
            </a:r>
            <a:r>
              <a:rPr lang="en-US" sz="1600" b="1" dirty="0"/>
              <a:t> </a:t>
            </a:r>
            <a:r>
              <a:rPr lang="en-US" sz="1600" b="1" dirty="0" err="1"/>
              <a:t>doğru</a:t>
            </a:r>
            <a:r>
              <a:rPr lang="en-US" sz="1600" b="1" dirty="0"/>
              <a:t> </a:t>
            </a:r>
            <a:r>
              <a:rPr lang="en-US" sz="1600" b="1" dirty="0" err="1"/>
              <a:t>olan</a:t>
            </a:r>
            <a:r>
              <a:rPr lang="en-US" sz="1600" b="1" dirty="0"/>
              <a:t> nod </a:t>
            </a:r>
            <a:r>
              <a:rPr lang="en-US" sz="1600" b="1" dirty="0" err="1"/>
              <a:t>sayısı</a:t>
            </a:r>
            <a:r>
              <a:rPr lang="en-US" sz="1600" dirty="0"/>
              <a:t>.</a:t>
            </a:r>
          </a:p>
          <a:p>
            <a:pPr lvl="1" algn="just"/>
            <a:r>
              <a:rPr lang="en-US" sz="1600" b="1" dirty="0"/>
              <a:t>Nod </a:t>
            </a:r>
            <a:r>
              <a:rPr lang="en-US" sz="1600" b="1" dirty="0" err="1"/>
              <a:t>içindeki</a:t>
            </a:r>
            <a:r>
              <a:rPr lang="en-US" sz="1600" b="1" dirty="0"/>
              <a:t> </a:t>
            </a:r>
            <a:r>
              <a:rPr lang="en-US" sz="1600" b="1" dirty="0" err="1"/>
              <a:t>eleman</a:t>
            </a:r>
            <a:r>
              <a:rPr lang="en-US" sz="1600" b="1" dirty="0"/>
              <a:t> </a:t>
            </a:r>
            <a:r>
              <a:rPr lang="en-US" sz="1600" b="1" dirty="0" err="1"/>
              <a:t>sayısı</a:t>
            </a:r>
            <a:r>
              <a:rPr lang="en-US" sz="1600" dirty="0"/>
              <a:t>: Nod </a:t>
            </a:r>
            <a:r>
              <a:rPr lang="en-US" sz="1600" dirty="0" err="1"/>
              <a:t>içinde</a:t>
            </a:r>
            <a:r>
              <a:rPr lang="en-US" sz="1600" dirty="0"/>
              <a:t> </a:t>
            </a:r>
            <a:r>
              <a:rPr lang="en-US" sz="1600" b="1" dirty="0" err="1"/>
              <a:t>sıralı</a:t>
            </a:r>
            <a:r>
              <a:rPr lang="en-US" sz="1600" b="1" dirty="0"/>
              <a:t> </a:t>
            </a:r>
            <a:r>
              <a:rPr lang="en-US" sz="1600" b="1" dirty="0" err="1"/>
              <a:t>olarak</a:t>
            </a:r>
            <a:r>
              <a:rPr lang="en-US" sz="1600" b="1" dirty="0"/>
              <a:t> </a:t>
            </a:r>
            <a:r>
              <a:rPr lang="en-US" sz="1600" b="1" dirty="0" err="1"/>
              <a:t>yerleştirilen</a:t>
            </a:r>
            <a:r>
              <a:rPr lang="en-US" sz="1600" b="1" dirty="0"/>
              <a:t> </a:t>
            </a:r>
            <a:r>
              <a:rPr lang="en-US" sz="1600" b="1" dirty="0" err="1"/>
              <a:t>anahtar</a:t>
            </a:r>
            <a:r>
              <a:rPr lang="en-US" sz="1600" b="1" dirty="0"/>
              <a:t> </a:t>
            </a:r>
            <a:r>
              <a:rPr lang="en-US" sz="1600" b="1" dirty="0" err="1"/>
              <a:t>bilgilerin</a:t>
            </a:r>
            <a:r>
              <a:rPr lang="en-US" sz="1600" b="1" dirty="0"/>
              <a:t> </a:t>
            </a:r>
            <a:r>
              <a:rPr lang="en-US" sz="1600" dirty="0" err="1"/>
              <a:t>sayısı</a:t>
            </a:r>
            <a:endParaRPr lang="en-US" sz="1600" dirty="0"/>
          </a:p>
          <a:p>
            <a:pPr lvl="1" algn="just"/>
            <a:r>
              <a:rPr lang="en-US" sz="1600" b="1" dirty="0" err="1"/>
              <a:t>Kayıt</a:t>
            </a:r>
            <a:r>
              <a:rPr lang="en-US" sz="1600" b="1" dirty="0"/>
              <a:t> </a:t>
            </a:r>
            <a:r>
              <a:rPr lang="en-US" sz="1600" b="1" dirty="0" err="1"/>
              <a:t>Kapasitesi</a:t>
            </a:r>
            <a:r>
              <a:rPr lang="en-US" sz="1600" dirty="0"/>
              <a:t>: </a:t>
            </a:r>
            <a:r>
              <a:rPr lang="en-US" sz="1600" dirty="0" err="1"/>
              <a:t>Saklanabilecek</a:t>
            </a:r>
            <a:r>
              <a:rPr lang="en-US" sz="1600" dirty="0"/>
              <a:t> </a:t>
            </a:r>
            <a:r>
              <a:rPr lang="en-US" sz="1600" b="1" dirty="0" err="1"/>
              <a:t>maksimum</a:t>
            </a:r>
            <a:r>
              <a:rPr lang="en-US" sz="1600" b="1" dirty="0"/>
              <a:t> </a:t>
            </a:r>
            <a:r>
              <a:rPr lang="en-US" sz="1600" b="1" dirty="0" err="1"/>
              <a:t>anahtar</a:t>
            </a:r>
            <a:r>
              <a:rPr lang="en-US" sz="1600" b="1" dirty="0"/>
              <a:t> </a:t>
            </a:r>
            <a:r>
              <a:rPr lang="en-US" sz="1600" b="1" dirty="0" err="1"/>
              <a:t>sayısı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41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437F-9B48-A60B-2419-218784EC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759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PL/</a:t>
            </a:r>
            <a:r>
              <a:rPr lang="en-US" sz="2800" b="1" dirty="0" err="1">
                <a:solidFill>
                  <a:srgbClr val="002060"/>
                </a:solidFill>
              </a:rPr>
              <a:t>SQL’de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indeks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tanımlamak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için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söz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dizimi</a:t>
            </a:r>
            <a:r>
              <a:rPr lang="en-US" sz="2800" b="1" dirty="0">
                <a:solidFill>
                  <a:srgbClr val="002060"/>
                </a:solidFill>
              </a:rPr>
              <a:t>;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A1FD4-FF8D-A6F8-0B16-B6CF31FDB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3821"/>
            <a:ext cx="9087314" cy="8896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576FA-8A87-99D1-7E91-31CE9F33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4403"/>
            <a:ext cx="5678532" cy="9644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349C93-B6F8-05FE-2D6C-E4E3E8832E20}"/>
              </a:ext>
            </a:extLst>
          </p:cNvPr>
          <p:cNvSpPr txBox="1">
            <a:spLocks/>
          </p:cNvSpPr>
          <p:nvPr/>
        </p:nvSpPr>
        <p:spPr>
          <a:xfrm>
            <a:off x="838200" y="3411701"/>
            <a:ext cx="10515600" cy="647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Takımlar</a:t>
            </a:r>
            <a:r>
              <a:rPr lang="en-US" sz="2400" dirty="0"/>
              <a:t> </a:t>
            </a:r>
            <a:r>
              <a:rPr lang="en-US" sz="2400" dirty="0" err="1"/>
              <a:t>tablosunda</a:t>
            </a:r>
            <a:r>
              <a:rPr lang="en-US" sz="2400" dirty="0"/>
              <a:t> </a:t>
            </a:r>
            <a:r>
              <a:rPr lang="en-US" sz="2400" b="1" dirty="0" err="1"/>
              <a:t>takım</a:t>
            </a:r>
            <a:r>
              <a:rPr lang="en-US" sz="2400" b="1" dirty="0"/>
              <a:t> </a:t>
            </a:r>
            <a:r>
              <a:rPr lang="en-US" sz="2400" b="1" dirty="0" err="1"/>
              <a:t>adı</a:t>
            </a:r>
            <a:r>
              <a:rPr lang="en-US" sz="2400" b="1" dirty="0"/>
              <a:t> </a:t>
            </a:r>
            <a:r>
              <a:rPr lang="en-US" sz="2400" dirty="0" err="1"/>
              <a:t>üzerinde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index </a:t>
            </a:r>
            <a:r>
              <a:rPr lang="en-US" sz="2400" dirty="0" err="1"/>
              <a:t>oluşturalım</a:t>
            </a:r>
            <a:r>
              <a:rPr lang="en-US" sz="2400" dirty="0"/>
              <a:t>. </a:t>
            </a:r>
            <a:endParaRPr lang="en-US" sz="5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75F2DB-5BE4-EEB4-B2E5-183E466E90ED}"/>
              </a:ext>
            </a:extLst>
          </p:cNvPr>
          <p:cNvSpPr txBox="1">
            <a:spLocks/>
          </p:cNvSpPr>
          <p:nvPr/>
        </p:nvSpPr>
        <p:spPr>
          <a:xfrm>
            <a:off x="838200" y="5613401"/>
            <a:ext cx="10515600" cy="993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dirty="0"/>
              <a:t>Not</a:t>
            </a:r>
            <a:r>
              <a:rPr lang="en-US" sz="1800" dirty="0"/>
              <a:t>: Bir </a:t>
            </a:r>
            <a:r>
              <a:rPr lang="en-US" sz="1800" dirty="0" err="1"/>
              <a:t>tablo</a:t>
            </a:r>
            <a:r>
              <a:rPr lang="en-US" sz="1800" dirty="0"/>
              <a:t> </a:t>
            </a:r>
            <a:r>
              <a:rPr lang="en-US" sz="1800" dirty="0" err="1"/>
              <a:t>oluşturulduğunda</a:t>
            </a:r>
            <a:r>
              <a:rPr lang="en-US" sz="1800" dirty="0"/>
              <a:t> </a:t>
            </a:r>
            <a:r>
              <a:rPr lang="en-US" sz="1800" b="1" dirty="0" err="1"/>
              <a:t>birincil</a:t>
            </a:r>
            <a:r>
              <a:rPr lang="en-US" sz="1800" b="1" dirty="0"/>
              <a:t> </a:t>
            </a:r>
            <a:r>
              <a:rPr lang="en-US" sz="1800" b="1" dirty="0" err="1"/>
              <a:t>anahtar</a:t>
            </a:r>
            <a:r>
              <a:rPr lang="en-US" sz="1800" b="1" dirty="0"/>
              <a:t> </a:t>
            </a:r>
            <a:r>
              <a:rPr lang="en-US" sz="1800" dirty="0" err="1"/>
              <a:t>alanına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</a:t>
            </a:r>
            <a:r>
              <a:rPr lang="en-US" sz="1800" dirty="0" err="1"/>
              <a:t>indeks</a:t>
            </a:r>
            <a:r>
              <a:rPr lang="en-US" sz="1800" dirty="0"/>
              <a:t> </a:t>
            </a:r>
            <a:r>
              <a:rPr lang="en-US" sz="1800" dirty="0" err="1"/>
              <a:t>oluşturulur</a:t>
            </a:r>
            <a:r>
              <a:rPr lang="en-US" sz="1800" dirty="0"/>
              <a:t>. </a:t>
            </a:r>
            <a:r>
              <a:rPr lang="en-US" sz="1800" b="1" dirty="0"/>
              <a:t>DROP</a:t>
            </a:r>
            <a:r>
              <a:rPr lang="en-US" sz="1800" dirty="0"/>
              <a:t> </a:t>
            </a:r>
            <a:r>
              <a:rPr lang="en-US" sz="1800" dirty="0" err="1"/>
              <a:t>komutu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indeks</a:t>
            </a:r>
            <a:r>
              <a:rPr lang="en-US" sz="1800" dirty="0"/>
              <a:t> yok </a:t>
            </a:r>
            <a:r>
              <a:rPr lang="en-US" sz="1800" dirty="0" err="1"/>
              <a:t>edilebilir</a:t>
            </a:r>
            <a:r>
              <a:rPr lang="en-US" sz="1800" dirty="0"/>
              <a:t>, </a:t>
            </a:r>
            <a:r>
              <a:rPr lang="en-US" sz="1800" b="1" dirty="0"/>
              <a:t>ALTER</a:t>
            </a:r>
            <a:r>
              <a:rPr lang="en-US" sz="1800" dirty="0"/>
              <a:t> </a:t>
            </a:r>
            <a:r>
              <a:rPr lang="en-US" sz="1800" dirty="0" err="1"/>
              <a:t>komutu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değişiklikler</a:t>
            </a:r>
            <a:r>
              <a:rPr lang="en-US" sz="1800" dirty="0"/>
              <a:t> </a:t>
            </a:r>
            <a:r>
              <a:rPr lang="en-US" sz="1800" dirty="0" err="1"/>
              <a:t>yapılabilir</a:t>
            </a:r>
            <a:r>
              <a:rPr lang="en-US" sz="1800" dirty="0"/>
              <a:t>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82EF7-3B63-7227-E0EE-875E67F94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B06CB8-F0F0-39FA-BE59-9AB3F7428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745" y="4061528"/>
            <a:ext cx="3486329" cy="1378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91F72D-ACC8-6525-24BA-D312F7405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258" y="4086929"/>
            <a:ext cx="3962604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34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3267-20DD-70CC-3D9C-406D4B8D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Prosedürler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Yordamlar</a:t>
            </a:r>
            <a:r>
              <a:rPr lang="en-US" b="1" dirty="0">
                <a:solidFill>
                  <a:srgbClr val="002060"/>
                </a:solidFill>
              </a:rPr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8AB3-B02D-6D6A-99FE-76E767F4E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00" y="1488356"/>
            <a:ext cx="10439400" cy="1827163"/>
          </a:xfrm>
        </p:spPr>
        <p:txBody>
          <a:bodyPr>
            <a:normAutofit/>
          </a:bodyPr>
          <a:lstStyle/>
          <a:p>
            <a:pPr algn="just"/>
            <a:r>
              <a:rPr lang="en-US" sz="1800" dirty="0" err="1"/>
              <a:t>Prosedürler</a:t>
            </a:r>
            <a:r>
              <a:rPr lang="en-US" sz="1800" dirty="0"/>
              <a:t> </a:t>
            </a:r>
            <a:r>
              <a:rPr lang="en-US" sz="1800" dirty="0" err="1"/>
              <a:t>ya</a:t>
            </a:r>
            <a:r>
              <a:rPr lang="en-US" sz="1800" dirty="0"/>
              <a:t> da </a:t>
            </a:r>
            <a:r>
              <a:rPr lang="en-US" sz="1800" dirty="0" err="1"/>
              <a:t>başka</a:t>
            </a:r>
            <a:r>
              <a:rPr lang="en-US" sz="1800" dirty="0"/>
              <a:t> </a:t>
            </a:r>
            <a:r>
              <a:rPr lang="en-US" sz="1800" dirty="0" err="1"/>
              <a:t>deyişle</a:t>
            </a:r>
            <a:r>
              <a:rPr lang="en-US" sz="1800" dirty="0"/>
              <a:t> </a:t>
            </a:r>
            <a:r>
              <a:rPr lang="en-US" sz="1800" dirty="0" err="1"/>
              <a:t>yordamlar</a:t>
            </a:r>
            <a:r>
              <a:rPr lang="en-US" sz="1800" dirty="0"/>
              <a:t> </a:t>
            </a:r>
            <a:r>
              <a:rPr lang="en-US" sz="1800" b="1" dirty="0"/>
              <a:t>alt </a:t>
            </a:r>
            <a:r>
              <a:rPr lang="en-US" sz="1800" b="1" dirty="0" err="1"/>
              <a:t>programlar</a:t>
            </a:r>
            <a:r>
              <a:rPr lang="en-US" sz="1800" b="1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bilinirler</a:t>
            </a:r>
            <a:r>
              <a:rPr lang="en-US" sz="1800" dirty="0"/>
              <a:t>.</a:t>
            </a:r>
          </a:p>
          <a:p>
            <a:pPr algn="just"/>
            <a:r>
              <a:rPr lang="en-US" sz="1800" b="1" dirty="0" err="1"/>
              <a:t>Birden</a:t>
            </a:r>
            <a:r>
              <a:rPr lang="en-US" sz="1800" b="1" dirty="0"/>
              <a:t> </a:t>
            </a:r>
            <a:r>
              <a:rPr lang="en-US" sz="1800" b="1" dirty="0" err="1"/>
              <a:t>fazla</a:t>
            </a:r>
            <a:r>
              <a:rPr lang="en-US" sz="1800" b="1" dirty="0"/>
              <a:t> </a:t>
            </a:r>
            <a:r>
              <a:rPr lang="en-US" sz="1800" b="1" dirty="0" err="1"/>
              <a:t>değer</a:t>
            </a:r>
            <a:r>
              <a:rPr lang="en-US" sz="1800" b="1" dirty="0"/>
              <a:t> </a:t>
            </a:r>
            <a:r>
              <a:rPr lang="en-US" sz="1800" b="1" dirty="0" err="1"/>
              <a:t>döndürebilirler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 err="1"/>
              <a:t>Belirli</a:t>
            </a:r>
            <a:r>
              <a:rPr lang="en-US" sz="1800" dirty="0"/>
              <a:t> </a:t>
            </a:r>
            <a:r>
              <a:rPr lang="en-US" sz="1800" b="1" dirty="0" err="1"/>
              <a:t>işlevleri</a:t>
            </a:r>
            <a:r>
              <a:rPr lang="en-US" sz="1800" b="1" dirty="0"/>
              <a:t> </a:t>
            </a:r>
            <a:r>
              <a:rPr lang="en-US" sz="1800" b="1" dirty="0" err="1"/>
              <a:t>yeri</a:t>
            </a:r>
            <a:r>
              <a:rPr lang="en-US" sz="1800" b="1" dirty="0"/>
              <a:t> </a:t>
            </a:r>
            <a:r>
              <a:rPr lang="en-US" sz="1800" b="1" dirty="0" err="1"/>
              <a:t>getirmek</a:t>
            </a:r>
            <a:r>
              <a:rPr lang="en-US" sz="1800" b="1" dirty="0"/>
              <a:t> </a:t>
            </a:r>
            <a:r>
              <a:rPr lang="en-US" sz="1800" b="1" dirty="0" err="1"/>
              <a:t>amaçlı</a:t>
            </a:r>
            <a:r>
              <a:rPr lang="en-US" sz="1800" b="1" dirty="0"/>
              <a:t> </a:t>
            </a:r>
            <a:r>
              <a:rPr lang="en-US" sz="1800" dirty="0" err="1"/>
              <a:t>kullanılırlar</a:t>
            </a:r>
            <a:r>
              <a:rPr lang="en-US" sz="1800" dirty="0"/>
              <a:t>. </a:t>
            </a:r>
          </a:p>
          <a:p>
            <a:pPr algn="just"/>
            <a:r>
              <a:rPr lang="en-US" sz="1800" b="1" dirty="0"/>
              <a:t>CREATE PROCEDURE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yordam</a:t>
            </a:r>
            <a:r>
              <a:rPr lang="en-US" sz="1800" dirty="0"/>
              <a:t> </a:t>
            </a:r>
            <a:r>
              <a:rPr lang="en-US" sz="1800" dirty="0" err="1"/>
              <a:t>oluşturularak</a:t>
            </a:r>
            <a:r>
              <a:rPr lang="en-US" sz="1800" dirty="0"/>
              <a:t> </a:t>
            </a:r>
            <a:r>
              <a:rPr lang="en-US" sz="1800" b="1" dirty="0"/>
              <a:t>BEGIN – END </a:t>
            </a:r>
            <a:r>
              <a:rPr lang="en-US" sz="1800" dirty="0" err="1"/>
              <a:t>bloğu</a:t>
            </a:r>
            <a:r>
              <a:rPr lang="en-US" sz="1800" dirty="0"/>
              <a:t> </a:t>
            </a:r>
            <a:r>
              <a:rPr lang="en-US" sz="1800" dirty="0" err="1"/>
              <a:t>arasında</a:t>
            </a:r>
            <a:r>
              <a:rPr lang="en-US" sz="1800" dirty="0"/>
              <a:t> </a:t>
            </a:r>
            <a:r>
              <a:rPr lang="en-US" sz="1800" dirty="0" err="1"/>
              <a:t>istenen</a:t>
            </a:r>
            <a:r>
              <a:rPr lang="en-US" sz="1800" dirty="0"/>
              <a:t> </a:t>
            </a:r>
            <a:r>
              <a:rPr lang="en-US" sz="1800" dirty="0" err="1"/>
              <a:t>işlemler</a:t>
            </a:r>
            <a:r>
              <a:rPr lang="en-US" sz="1800" dirty="0"/>
              <a:t>, </a:t>
            </a:r>
            <a:r>
              <a:rPr lang="en-US" sz="1800" dirty="0" err="1"/>
              <a:t>kodlar</a:t>
            </a:r>
            <a:r>
              <a:rPr lang="en-US" sz="1800" dirty="0"/>
              <a:t> </a:t>
            </a:r>
            <a:r>
              <a:rPr lang="en-US" sz="1800" dirty="0" err="1"/>
              <a:t>yürütülebilir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B8CDF-AE6A-E4FA-E019-D5DCB5B2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58" y="3315520"/>
            <a:ext cx="7851283" cy="3228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02971B-9026-ACDE-3B33-EB95D3644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17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2300</Words>
  <Application>Microsoft Office PowerPoint</Application>
  <PresentationFormat>Widescreen</PresentationFormat>
  <Paragraphs>235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Oracle DB &amp; SQL Developer  Bölüm - V</vt:lpstr>
      <vt:lpstr>Ajanda</vt:lpstr>
      <vt:lpstr>PL/SQL’de İş Blokları (Transaction) </vt:lpstr>
      <vt:lpstr>PL/SQL’de İş Blokları (Transaction) </vt:lpstr>
      <vt:lpstr>PowerPoint Presentation</vt:lpstr>
      <vt:lpstr>İndeksler (Indexes) </vt:lpstr>
      <vt:lpstr>İndeksler (Indexes) </vt:lpstr>
      <vt:lpstr>PL/SQL’de indeks tanımlamak için söz dizimi; </vt:lpstr>
      <vt:lpstr>Prosedürler (Yordamlar) </vt:lpstr>
      <vt:lpstr>Prosedürler (Yordamlar) </vt:lpstr>
      <vt:lpstr>Prosedürler (Yordamlar) </vt:lpstr>
      <vt:lpstr>Fonksiyonlar (Functions)</vt:lpstr>
      <vt:lpstr>Fonksiyonlar (Functions)</vt:lpstr>
      <vt:lpstr>Fonksiyonlar (Functions)</vt:lpstr>
      <vt:lpstr>*Dual Nedir ?</vt:lpstr>
      <vt:lpstr>Görünümler (Views)</vt:lpstr>
      <vt:lpstr>Görünümler (Views)</vt:lpstr>
      <vt:lpstr>Görünümler (Views)</vt:lpstr>
      <vt:lpstr>Görünümler (Views)</vt:lpstr>
      <vt:lpstr>Görünümler (Views)</vt:lpstr>
      <vt:lpstr>Görünümler (Views)</vt:lpstr>
      <vt:lpstr>Tetikleyiciler (Triggers)</vt:lpstr>
      <vt:lpstr>Tetikleyiciler (Triggers)</vt:lpstr>
      <vt:lpstr>Tetikleyiciler (Triggers)</vt:lpstr>
      <vt:lpstr>Tetikleyiciler (Triggers)</vt:lpstr>
      <vt:lpstr>İmleçler (Cursors)</vt:lpstr>
      <vt:lpstr>İmleçler (Cursors)</vt:lpstr>
      <vt:lpstr>İmleçler (Cursors)</vt:lpstr>
      <vt:lpstr>İmleçler (Cursors)</vt:lpstr>
      <vt:lpstr>İmleçler (Cursors)</vt:lpstr>
      <vt:lpstr>Paketler (Packages) </vt:lpstr>
      <vt:lpstr>Paketler (Packages) </vt:lpstr>
      <vt:lpstr>Paketler (Packages) </vt:lpstr>
      <vt:lpstr>Paketler (Packages) </vt:lpstr>
      <vt:lpstr>Kullanıcılar ve Roller (Users and Roles) </vt:lpstr>
      <vt:lpstr>Kullanıcılar ve Roller (Users and Roles) </vt:lpstr>
      <vt:lpstr>Kullanıcılar ve Roller (Users and Roles) </vt:lpstr>
      <vt:lpstr>Kullanıcılar ve Roller (Users and Roles) </vt:lpstr>
      <vt:lpstr>Kullanıcılar ve Roller (Users and Roles)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Oracle Database 21c Express Edition and SQL Developer</dc:title>
  <dc:creator>Nano</dc:creator>
  <cp:lastModifiedBy>Nano</cp:lastModifiedBy>
  <cp:revision>414</cp:revision>
  <dcterms:created xsi:type="dcterms:W3CDTF">2023-05-01T21:41:46Z</dcterms:created>
  <dcterms:modified xsi:type="dcterms:W3CDTF">2023-06-07T20:53:22Z</dcterms:modified>
</cp:coreProperties>
</file>